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diagrams/colors1.xml" ContentType="application/vnd.openxmlformats-officedocument.drawingml.diagramColors+xml"/>
  <Override PartName="/ppt/diagrams/drawing2.xml" ContentType="application/vnd.ms-office.drawingml.diagramDrawing+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diagrams/layout2.xml" ContentType="application/vnd.openxmlformats-officedocument.drawingml.diagramLayout+xml"/>
  <Override PartName="/ppt/notesSlides/notesSlide8.xml" ContentType="application/vnd.openxmlformats-officedocument.presentationml.notesSlide+xml"/>
  <Override PartName="/ppt/diagrams/layout1.xml" ContentType="application/vnd.openxmlformats-officedocument.drawingml.diagramLayout+xml"/>
  <Override PartName="/ppt/diagrams/data2.xml" ContentType="application/vnd.openxmlformats-officedocument.drawingml.diagramData+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diagrams/data1.xml" ContentType="application/vnd.openxmlformats-officedocument.drawingml.diagramData+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diagrams/colors2.xml" ContentType="application/vnd.openxmlformats-officedocument.drawingml.diagramColors+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3"/>
  </p:notesMasterIdLst>
  <p:sldIdLst>
    <p:sldId id="258" r:id="rId2"/>
    <p:sldId id="267" r:id="rId3"/>
    <p:sldId id="268" r:id="rId4"/>
    <p:sldId id="259" r:id="rId5"/>
    <p:sldId id="269" r:id="rId6"/>
    <p:sldId id="260" r:id="rId7"/>
    <p:sldId id="263" r:id="rId8"/>
    <p:sldId id="264" r:id="rId9"/>
    <p:sldId id="265" r:id="rId10"/>
    <p:sldId id="266" r:id="rId11"/>
    <p:sldId id="261" r:id="rId1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1407" autoAdjust="0"/>
  </p:normalViewPr>
  <p:slideViewPr>
    <p:cSldViewPr snapToGrid="0" snapToObjects="1">
      <p:cViewPr varScale="1">
        <p:scale>
          <a:sx n="41" d="100"/>
          <a:sy n="41" d="100"/>
        </p:scale>
        <p:origin x="-135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6E3B854-CC86-4C64-994A-B76F8900E7CA}" type="doc">
      <dgm:prSet loTypeId="urn:microsoft.com/office/officeart/2005/8/layout/process1" loCatId="process" qsTypeId="urn:microsoft.com/office/officeart/2005/8/quickstyle/simple1" qsCatId="simple" csTypeId="urn:microsoft.com/office/officeart/2005/8/colors/accent1_2" csCatId="accent1" phldr="1"/>
      <dgm:spPr/>
      <dgm:t>
        <a:bodyPr/>
        <a:lstStyle/>
        <a:p>
          <a:endParaRPr lang="en-US"/>
        </a:p>
      </dgm:t>
    </dgm:pt>
    <dgm:pt modelId="{C10BC28A-DDF3-4705-A525-2CE7933E7B70}">
      <dgm:prSet/>
      <dgm:spPr/>
      <dgm:t>
        <a:bodyPr/>
        <a:lstStyle/>
        <a:p>
          <a:pPr rtl="0"/>
          <a:r>
            <a:rPr lang="en-US" dirty="0" smtClean="0"/>
            <a:t>Orders to Lawson become requisitions</a:t>
          </a:r>
          <a:endParaRPr lang="en-US" dirty="0"/>
        </a:p>
      </dgm:t>
    </dgm:pt>
    <dgm:pt modelId="{1B5B4BD4-41A9-43DB-A0DE-B2AF115CE419}" type="parTrans" cxnId="{3C20437F-5CC4-48C3-9E1E-BA76F4618D16}">
      <dgm:prSet/>
      <dgm:spPr/>
      <dgm:t>
        <a:bodyPr/>
        <a:lstStyle/>
        <a:p>
          <a:endParaRPr lang="en-US"/>
        </a:p>
      </dgm:t>
    </dgm:pt>
    <dgm:pt modelId="{76D4E17A-2AE5-45EF-BA33-495F914973FF}" type="sibTrans" cxnId="{3C20437F-5CC4-48C3-9E1E-BA76F4618D16}">
      <dgm:prSet/>
      <dgm:spPr/>
      <dgm:t>
        <a:bodyPr/>
        <a:lstStyle/>
        <a:p>
          <a:endParaRPr lang="en-US"/>
        </a:p>
      </dgm:t>
    </dgm:pt>
    <dgm:pt modelId="{73DABB57-6699-4D49-999E-54AC47FFF434}">
      <dgm:prSet/>
      <dgm:spPr/>
      <dgm:t>
        <a:bodyPr/>
        <a:lstStyle/>
        <a:p>
          <a:pPr rtl="0"/>
          <a:r>
            <a:rPr lang="en-US" dirty="0" smtClean="0"/>
            <a:t>Become purchase orders</a:t>
          </a:r>
          <a:endParaRPr lang="en-US" dirty="0"/>
        </a:p>
      </dgm:t>
    </dgm:pt>
    <dgm:pt modelId="{369B6B5A-AF45-41C2-BAC3-4F6C5ED8C8D5}" type="parTrans" cxnId="{E87640A3-0761-4FB0-8BE9-6C08A911EFF3}">
      <dgm:prSet/>
      <dgm:spPr/>
      <dgm:t>
        <a:bodyPr/>
        <a:lstStyle/>
        <a:p>
          <a:endParaRPr lang="en-US"/>
        </a:p>
      </dgm:t>
    </dgm:pt>
    <dgm:pt modelId="{6FCC1AA2-8BCB-41B6-B768-CB5B600A60DD}" type="sibTrans" cxnId="{E87640A3-0761-4FB0-8BE9-6C08A911EFF3}">
      <dgm:prSet/>
      <dgm:spPr/>
      <dgm:t>
        <a:bodyPr/>
        <a:lstStyle/>
        <a:p>
          <a:endParaRPr lang="en-US"/>
        </a:p>
      </dgm:t>
    </dgm:pt>
    <dgm:pt modelId="{9B7E116D-3E09-4836-8C2E-B47A6C267298}">
      <dgm:prSet/>
      <dgm:spPr/>
      <dgm:t>
        <a:bodyPr/>
        <a:lstStyle/>
        <a:p>
          <a:pPr rtl="0"/>
          <a:r>
            <a:rPr lang="en-US" dirty="0" smtClean="0"/>
            <a:t>Through the GHX EDI system for vendor fulfillment</a:t>
          </a:r>
          <a:endParaRPr lang="en-US" dirty="0"/>
        </a:p>
      </dgm:t>
    </dgm:pt>
    <dgm:pt modelId="{492EC39F-74FE-4760-858C-49BBFBA9F9D0}" type="parTrans" cxnId="{F4BA5019-F31D-4A4E-B572-5A78A3FCD57D}">
      <dgm:prSet/>
      <dgm:spPr/>
      <dgm:t>
        <a:bodyPr/>
        <a:lstStyle/>
        <a:p>
          <a:endParaRPr lang="en-US"/>
        </a:p>
      </dgm:t>
    </dgm:pt>
    <dgm:pt modelId="{A6ED38BB-D1B1-473D-8017-1D15281C3EFD}" type="sibTrans" cxnId="{F4BA5019-F31D-4A4E-B572-5A78A3FCD57D}">
      <dgm:prSet/>
      <dgm:spPr/>
      <dgm:t>
        <a:bodyPr/>
        <a:lstStyle/>
        <a:p>
          <a:endParaRPr lang="en-US"/>
        </a:p>
      </dgm:t>
    </dgm:pt>
    <dgm:pt modelId="{5DD200CB-603C-4DFF-A73F-CC40C883D8C6}">
      <dgm:prSet/>
      <dgm:spPr/>
      <dgm:t>
        <a:bodyPr/>
        <a:lstStyle/>
        <a:p>
          <a:pPr rtl="0"/>
          <a:r>
            <a:rPr lang="en-US" dirty="0" smtClean="0"/>
            <a:t>Cardinal truck arrives next day at 1 pm</a:t>
          </a:r>
          <a:endParaRPr lang="en-US" dirty="0"/>
        </a:p>
      </dgm:t>
    </dgm:pt>
    <dgm:pt modelId="{8E8D32EE-6114-47F7-97EB-A85D17815E6D}" type="parTrans" cxnId="{3C42165D-7B11-4555-85B3-4B5ECC0BEF96}">
      <dgm:prSet/>
      <dgm:spPr/>
      <dgm:t>
        <a:bodyPr/>
        <a:lstStyle/>
        <a:p>
          <a:endParaRPr lang="en-US"/>
        </a:p>
      </dgm:t>
    </dgm:pt>
    <dgm:pt modelId="{FF770DC3-495F-4ACA-ADE3-CAF1B157D8D9}" type="sibTrans" cxnId="{3C42165D-7B11-4555-85B3-4B5ECC0BEF96}">
      <dgm:prSet/>
      <dgm:spPr/>
      <dgm:t>
        <a:bodyPr/>
        <a:lstStyle/>
        <a:p>
          <a:endParaRPr lang="en-US"/>
        </a:p>
      </dgm:t>
    </dgm:pt>
    <dgm:pt modelId="{04CD1C9F-32AC-417C-9048-02CC28E751CC}" type="pres">
      <dgm:prSet presAssocID="{A6E3B854-CC86-4C64-994A-B76F8900E7CA}" presName="Name0" presStyleCnt="0">
        <dgm:presLayoutVars>
          <dgm:dir/>
          <dgm:resizeHandles val="exact"/>
        </dgm:presLayoutVars>
      </dgm:prSet>
      <dgm:spPr/>
      <dgm:t>
        <a:bodyPr/>
        <a:lstStyle/>
        <a:p>
          <a:endParaRPr lang="en-US"/>
        </a:p>
      </dgm:t>
    </dgm:pt>
    <dgm:pt modelId="{1A7DCB21-DC4D-4DF8-89A6-0790B58D7DB3}" type="pres">
      <dgm:prSet presAssocID="{C10BC28A-DDF3-4705-A525-2CE7933E7B70}" presName="node" presStyleLbl="node1" presStyleIdx="0" presStyleCnt="4" custLinFactNeighborX="-572" custLinFactNeighborY="-99497">
        <dgm:presLayoutVars>
          <dgm:bulletEnabled val="1"/>
        </dgm:presLayoutVars>
      </dgm:prSet>
      <dgm:spPr/>
      <dgm:t>
        <a:bodyPr/>
        <a:lstStyle/>
        <a:p>
          <a:endParaRPr lang="en-US"/>
        </a:p>
      </dgm:t>
    </dgm:pt>
    <dgm:pt modelId="{E61D58F5-BD5E-4AB9-A7A2-E844B979F631}" type="pres">
      <dgm:prSet presAssocID="{76D4E17A-2AE5-45EF-BA33-495F914973FF}" presName="sibTrans" presStyleLbl="sibTrans2D1" presStyleIdx="0" presStyleCnt="3"/>
      <dgm:spPr/>
      <dgm:t>
        <a:bodyPr/>
        <a:lstStyle/>
        <a:p>
          <a:endParaRPr lang="en-US"/>
        </a:p>
      </dgm:t>
    </dgm:pt>
    <dgm:pt modelId="{03A90493-7D7F-4C19-87DA-229168C060C5}" type="pres">
      <dgm:prSet presAssocID="{76D4E17A-2AE5-45EF-BA33-495F914973FF}" presName="connectorText" presStyleLbl="sibTrans2D1" presStyleIdx="0" presStyleCnt="3"/>
      <dgm:spPr/>
      <dgm:t>
        <a:bodyPr/>
        <a:lstStyle/>
        <a:p>
          <a:endParaRPr lang="en-US"/>
        </a:p>
      </dgm:t>
    </dgm:pt>
    <dgm:pt modelId="{542D5F29-8528-46E2-9DDD-C0518FE0FF06}" type="pres">
      <dgm:prSet presAssocID="{73DABB57-6699-4D49-999E-54AC47FFF434}" presName="node" presStyleLbl="node1" presStyleIdx="1" presStyleCnt="4" custLinFactNeighborX="10492" custLinFactNeighborY="-64722">
        <dgm:presLayoutVars>
          <dgm:bulletEnabled val="1"/>
        </dgm:presLayoutVars>
      </dgm:prSet>
      <dgm:spPr/>
      <dgm:t>
        <a:bodyPr/>
        <a:lstStyle/>
        <a:p>
          <a:endParaRPr lang="en-US"/>
        </a:p>
      </dgm:t>
    </dgm:pt>
    <dgm:pt modelId="{285945DB-D8F3-454D-A403-EEF99A9CB5CB}" type="pres">
      <dgm:prSet presAssocID="{6FCC1AA2-8BCB-41B6-B768-CB5B600A60DD}" presName="sibTrans" presStyleLbl="sibTrans2D1" presStyleIdx="1" presStyleCnt="3"/>
      <dgm:spPr/>
      <dgm:t>
        <a:bodyPr/>
        <a:lstStyle/>
        <a:p>
          <a:endParaRPr lang="en-US"/>
        </a:p>
      </dgm:t>
    </dgm:pt>
    <dgm:pt modelId="{2A9E127F-C07F-4642-8A45-0D95D959E770}" type="pres">
      <dgm:prSet presAssocID="{6FCC1AA2-8BCB-41B6-B768-CB5B600A60DD}" presName="connectorText" presStyleLbl="sibTrans2D1" presStyleIdx="1" presStyleCnt="3"/>
      <dgm:spPr/>
      <dgm:t>
        <a:bodyPr/>
        <a:lstStyle/>
        <a:p>
          <a:endParaRPr lang="en-US"/>
        </a:p>
      </dgm:t>
    </dgm:pt>
    <dgm:pt modelId="{A28A3B8A-8972-4760-BADF-F2BCFF554803}" type="pres">
      <dgm:prSet presAssocID="{9B7E116D-3E09-4836-8C2E-B47A6C267298}" presName="node" presStyleLbl="node1" presStyleIdx="2" presStyleCnt="4" custLinFactNeighborX="24482" custLinFactNeighborY="-28765">
        <dgm:presLayoutVars>
          <dgm:bulletEnabled val="1"/>
        </dgm:presLayoutVars>
      </dgm:prSet>
      <dgm:spPr/>
      <dgm:t>
        <a:bodyPr/>
        <a:lstStyle/>
        <a:p>
          <a:endParaRPr lang="en-US"/>
        </a:p>
      </dgm:t>
    </dgm:pt>
    <dgm:pt modelId="{58F94049-51D5-4E63-BA9C-3AA2EB917816}" type="pres">
      <dgm:prSet presAssocID="{A6ED38BB-D1B1-473D-8017-1D15281C3EFD}" presName="sibTrans" presStyleLbl="sibTrans2D1" presStyleIdx="2" presStyleCnt="3"/>
      <dgm:spPr/>
      <dgm:t>
        <a:bodyPr/>
        <a:lstStyle/>
        <a:p>
          <a:endParaRPr lang="en-US"/>
        </a:p>
      </dgm:t>
    </dgm:pt>
    <dgm:pt modelId="{5051019E-EE53-42AE-874F-9E1689187D37}" type="pres">
      <dgm:prSet presAssocID="{A6ED38BB-D1B1-473D-8017-1D15281C3EFD}" presName="connectorText" presStyleLbl="sibTrans2D1" presStyleIdx="2" presStyleCnt="3"/>
      <dgm:spPr/>
      <dgm:t>
        <a:bodyPr/>
        <a:lstStyle/>
        <a:p>
          <a:endParaRPr lang="en-US"/>
        </a:p>
      </dgm:t>
    </dgm:pt>
    <dgm:pt modelId="{871D9464-91AA-4D4D-B615-8105A305ABCE}" type="pres">
      <dgm:prSet presAssocID="{5DD200CB-603C-4DFF-A73F-CC40C883D8C6}" presName="node" presStyleLbl="node1" presStyleIdx="3" presStyleCnt="4" custLinFactNeighborX="572" custLinFactNeighborY="53473">
        <dgm:presLayoutVars>
          <dgm:bulletEnabled val="1"/>
        </dgm:presLayoutVars>
      </dgm:prSet>
      <dgm:spPr/>
      <dgm:t>
        <a:bodyPr/>
        <a:lstStyle/>
        <a:p>
          <a:endParaRPr lang="en-US"/>
        </a:p>
      </dgm:t>
    </dgm:pt>
  </dgm:ptLst>
  <dgm:cxnLst>
    <dgm:cxn modelId="{8272C198-137E-4D86-91C6-BE18A8DE19B8}" type="presOf" srcId="{A6E3B854-CC86-4C64-994A-B76F8900E7CA}" destId="{04CD1C9F-32AC-417C-9048-02CC28E751CC}" srcOrd="0" destOrd="0" presId="urn:microsoft.com/office/officeart/2005/8/layout/process1"/>
    <dgm:cxn modelId="{B65FEFA1-C27C-4C81-A8FA-157C8F2F5FE6}" type="presOf" srcId="{C10BC28A-DDF3-4705-A525-2CE7933E7B70}" destId="{1A7DCB21-DC4D-4DF8-89A6-0790B58D7DB3}" srcOrd="0" destOrd="0" presId="urn:microsoft.com/office/officeart/2005/8/layout/process1"/>
    <dgm:cxn modelId="{D1C8EC98-027D-4F7A-870C-B9631DB09416}" type="presOf" srcId="{A6ED38BB-D1B1-473D-8017-1D15281C3EFD}" destId="{58F94049-51D5-4E63-BA9C-3AA2EB917816}" srcOrd="0" destOrd="0" presId="urn:microsoft.com/office/officeart/2005/8/layout/process1"/>
    <dgm:cxn modelId="{4B34C169-EEFE-4439-96F0-75D6C4B29FEA}" type="presOf" srcId="{5DD200CB-603C-4DFF-A73F-CC40C883D8C6}" destId="{871D9464-91AA-4D4D-B615-8105A305ABCE}" srcOrd="0" destOrd="0" presId="urn:microsoft.com/office/officeart/2005/8/layout/process1"/>
    <dgm:cxn modelId="{3C42165D-7B11-4555-85B3-4B5ECC0BEF96}" srcId="{A6E3B854-CC86-4C64-994A-B76F8900E7CA}" destId="{5DD200CB-603C-4DFF-A73F-CC40C883D8C6}" srcOrd="3" destOrd="0" parTransId="{8E8D32EE-6114-47F7-97EB-A85D17815E6D}" sibTransId="{FF770DC3-495F-4ACA-ADE3-CAF1B157D8D9}"/>
    <dgm:cxn modelId="{3C20437F-5CC4-48C3-9E1E-BA76F4618D16}" srcId="{A6E3B854-CC86-4C64-994A-B76F8900E7CA}" destId="{C10BC28A-DDF3-4705-A525-2CE7933E7B70}" srcOrd="0" destOrd="0" parTransId="{1B5B4BD4-41A9-43DB-A0DE-B2AF115CE419}" sibTransId="{76D4E17A-2AE5-45EF-BA33-495F914973FF}"/>
    <dgm:cxn modelId="{E9BBE205-76AE-4CD4-A38A-259A93D4A792}" type="presOf" srcId="{73DABB57-6699-4D49-999E-54AC47FFF434}" destId="{542D5F29-8528-46E2-9DDD-C0518FE0FF06}" srcOrd="0" destOrd="0" presId="urn:microsoft.com/office/officeart/2005/8/layout/process1"/>
    <dgm:cxn modelId="{39F4ADC4-B79F-4673-9A24-9A6E5A1A4427}" type="presOf" srcId="{A6ED38BB-D1B1-473D-8017-1D15281C3EFD}" destId="{5051019E-EE53-42AE-874F-9E1689187D37}" srcOrd="1" destOrd="0" presId="urn:microsoft.com/office/officeart/2005/8/layout/process1"/>
    <dgm:cxn modelId="{E2B2A17F-11DB-47C5-9F0E-6B754F813812}" type="presOf" srcId="{6FCC1AA2-8BCB-41B6-B768-CB5B600A60DD}" destId="{2A9E127F-C07F-4642-8A45-0D95D959E770}" srcOrd="1" destOrd="0" presId="urn:microsoft.com/office/officeart/2005/8/layout/process1"/>
    <dgm:cxn modelId="{7706C6DF-B87F-459F-8028-DFBC76145068}" type="presOf" srcId="{6FCC1AA2-8BCB-41B6-B768-CB5B600A60DD}" destId="{285945DB-D8F3-454D-A403-EEF99A9CB5CB}" srcOrd="0" destOrd="0" presId="urn:microsoft.com/office/officeart/2005/8/layout/process1"/>
    <dgm:cxn modelId="{48E2A549-FC41-49D0-BDE3-CDBD0BBF9B33}" type="presOf" srcId="{9B7E116D-3E09-4836-8C2E-B47A6C267298}" destId="{A28A3B8A-8972-4760-BADF-F2BCFF554803}" srcOrd="0" destOrd="0" presId="urn:microsoft.com/office/officeart/2005/8/layout/process1"/>
    <dgm:cxn modelId="{DC8E7A73-3A2F-4E1F-A1B7-B0AE0D93245E}" type="presOf" srcId="{76D4E17A-2AE5-45EF-BA33-495F914973FF}" destId="{03A90493-7D7F-4C19-87DA-229168C060C5}" srcOrd="1" destOrd="0" presId="urn:microsoft.com/office/officeart/2005/8/layout/process1"/>
    <dgm:cxn modelId="{F4BA5019-F31D-4A4E-B572-5A78A3FCD57D}" srcId="{A6E3B854-CC86-4C64-994A-B76F8900E7CA}" destId="{9B7E116D-3E09-4836-8C2E-B47A6C267298}" srcOrd="2" destOrd="0" parTransId="{492EC39F-74FE-4760-858C-49BBFBA9F9D0}" sibTransId="{A6ED38BB-D1B1-473D-8017-1D15281C3EFD}"/>
    <dgm:cxn modelId="{E455D841-ECAB-4FED-9A3D-0E4E2223A555}" type="presOf" srcId="{76D4E17A-2AE5-45EF-BA33-495F914973FF}" destId="{E61D58F5-BD5E-4AB9-A7A2-E844B979F631}" srcOrd="0" destOrd="0" presId="urn:microsoft.com/office/officeart/2005/8/layout/process1"/>
    <dgm:cxn modelId="{E87640A3-0761-4FB0-8BE9-6C08A911EFF3}" srcId="{A6E3B854-CC86-4C64-994A-B76F8900E7CA}" destId="{73DABB57-6699-4D49-999E-54AC47FFF434}" srcOrd="1" destOrd="0" parTransId="{369B6B5A-AF45-41C2-BAC3-4F6C5ED8C8D5}" sibTransId="{6FCC1AA2-8BCB-41B6-B768-CB5B600A60DD}"/>
    <dgm:cxn modelId="{6B545DAC-86CD-4AE4-B54B-A52E5617FCDD}" type="presParOf" srcId="{04CD1C9F-32AC-417C-9048-02CC28E751CC}" destId="{1A7DCB21-DC4D-4DF8-89A6-0790B58D7DB3}" srcOrd="0" destOrd="0" presId="urn:microsoft.com/office/officeart/2005/8/layout/process1"/>
    <dgm:cxn modelId="{6DA39207-47A9-4F62-91D4-9951F91AE887}" type="presParOf" srcId="{04CD1C9F-32AC-417C-9048-02CC28E751CC}" destId="{E61D58F5-BD5E-4AB9-A7A2-E844B979F631}" srcOrd="1" destOrd="0" presId="urn:microsoft.com/office/officeart/2005/8/layout/process1"/>
    <dgm:cxn modelId="{B74DADE2-A650-459C-BA25-B0760BB0DBF2}" type="presParOf" srcId="{E61D58F5-BD5E-4AB9-A7A2-E844B979F631}" destId="{03A90493-7D7F-4C19-87DA-229168C060C5}" srcOrd="0" destOrd="0" presId="urn:microsoft.com/office/officeart/2005/8/layout/process1"/>
    <dgm:cxn modelId="{66D124A0-CC59-4CA0-96ED-0FD9E7B744C4}" type="presParOf" srcId="{04CD1C9F-32AC-417C-9048-02CC28E751CC}" destId="{542D5F29-8528-46E2-9DDD-C0518FE0FF06}" srcOrd="2" destOrd="0" presId="urn:microsoft.com/office/officeart/2005/8/layout/process1"/>
    <dgm:cxn modelId="{2F098F0A-51DC-4393-84DA-4AE4094E6EDD}" type="presParOf" srcId="{04CD1C9F-32AC-417C-9048-02CC28E751CC}" destId="{285945DB-D8F3-454D-A403-EEF99A9CB5CB}" srcOrd="3" destOrd="0" presId="urn:microsoft.com/office/officeart/2005/8/layout/process1"/>
    <dgm:cxn modelId="{6EBA47EB-8C53-478A-AD27-EE596227284B}" type="presParOf" srcId="{285945DB-D8F3-454D-A403-EEF99A9CB5CB}" destId="{2A9E127F-C07F-4642-8A45-0D95D959E770}" srcOrd="0" destOrd="0" presId="urn:microsoft.com/office/officeart/2005/8/layout/process1"/>
    <dgm:cxn modelId="{38ECC49E-E8D3-4663-AB4F-42B4CBC23879}" type="presParOf" srcId="{04CD1C9F-32AC-417C-9048-02CC28E751CC}" destId="{A28A3B8A-8972-4760-BADF-F2BCFF554803}" srcOrd="4" destOrd="0" presId="urn:microsoft.com/office/officeart/2005/8/layout/process1"/>
    <dgm:cxn modelId="{3CDC2448-E85C-4FDB-8C14-374EBFD1123F}" type="presParOf" srcId="{04CD1C9F-32AC-417C-9048-02CC28E751CC}" destId="{58F94049-51D5-4E63-BA9C-3AA2EB917816}" srcOrd="5" destOrd="0" presId="urn:microsoft.com/office/officeart/2005/8/layout/process1"/>
    <dgm:cxn modelId="{E6424FFF-98B3-4D9A-8E98-5D8CAE3BC4DF}" type="presParOf" srcId="{58F94049-51D5-4E63-BA9C-3AA2EB917816}" destId="{5051019E-EE53-42AE-874F-9E1689187D37}" srcOrd="0" destOrd="0" presId="urn:microsoft.com/office/officeart/2005/8/layout/process1"/>
    <dgm:cxn modelId="{89755BC2-70EB-4E18-AA13-A61C238EEA84}" type="presParOf" srcId="{04CD1C9F-32AC-417C-9048-02CC28E751CC}" destId="{871D9464-91AA-4D4D-B615-8105A305ABCE}" srcOrd="6" destOrd="0" presId="urn:microsoft.com/office/officeart/2005/8/layout/process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EA7119C-B2FB-4E7C-9DE7-C361595CE3AE}" type="doc">
      <dgm:prSet loTypeId="urn:microsoft.com/office/officeart/2005/8/layout/radial5" loCatId="cycle" qsTypeId="urn:microsoft.com/office/officeart/2005/8/quickstyle/simple1" qsCatId="simple" csTypeId="urn:microsoft.com/office/officeart/2005/8/colors/accent1_2" csCatId="accent1" phldr="1"/>
      <dgm:spPr/>
      <dgm:t>
        <a:bodyPr/>
        <a:lstStyle/>
        <a:p>
          <a:endParaRPr lang="en-US"/>
        </a:p>
      </dgm:t>
    </dgm:pt>
    <dgm:pt modelId="{E8DC7223-BAAB-4D8F-A6E2-4491204208E4}">
      <dgm:prSet phldrT="[Text]" custT="1"/>
      <dgm:spPr/>
      <dgm:t>
        <a:bodyPr/>
        <a:lstStyle/>
        <a:p>
          <a:r>
            <a:rPr lang="en-US" sz="2400" dirty="0" smtClean="0"/>
            <a:t>Lawson</a:t>
          </a:r>
          <a:endParaRPr lang="en-US" sz="2400" dirty="0"/>
        </a:p>
      </dgm:t>
    </dgm:pt>
    <dgm:pt modelId="{7DA12C31-1146-4E1C-A9A1-ED32C65B33B6}" type="parTrans" cxnId="{F2076C9C-77B2-4E53-A485-80B046AC1744}">
      <dgm:prSet/>
      <dgm:spPr/>
      <dgm:t>
        <a:bodyPr/>
        <a:lstStyle/>
        <a:p>
          <a:endParaRPr lang="en-US" sz="2400"/>
        </a:p>
      </dgm:t>
    </dgm:pt>
    <dgm:pt modelId="{5D2F6F21-E679-419B-B86E-943F0EDF3FFC}" type="sibTrans" cxnId="{F2076C9C-77B2-4E53-A485-80B046AC1744}">
      <dgm:prSet/>
      <dgm:spPr/>
      <dgm:t>
        <a:bodyPr/>
        <a:lstStyle/>
        <a:p>
          <a:endParaRPr lang="en-US" sz="2400"/>
        </a:p>
      </dgm:t>
    </dgm:pt>
    <dgm:pt modelId="{5A23C578-FE18-4140-B72E-785A74274190}">
      <dgm:prSet phldrT="[Text]" custT="1"/>
      <dgm:spPr/>
      <dgm:t>
        <a:bodyPr/>
        <a:lstStyle/>
        <a:p>
          <a:r>
            <a:rPr lang="en-US" sz="2400" dirty="0" err="1" smtClean="0"/>
            <a:t>HealthQuest</a:t>
          </a:r>
          <a:endParaRPr lang="en-US" sz="2400" dirty="0"/>
        </a:p>
      </dgm:t>
    </dgm:pt>
    <dgm:pt modelId="{97A444B2-6857-4040-B5DE-458D6B707B61}" type="parTrans" cxnId="{48CE7BDF-B106-4E68-ABA5-2E1DEEA3EE82}">
      <dgm:prSet custT="1"/>
      <dgm:spPr/>
      <dgm:t>
        <a:bodyPr/>
        <a:lstStyle/>
        <a:p>
          <a:endParaRPr lang="en-US" sz="2400"/>
        </a:p>
      </dgm:t>
    </dgm:pt>
    <dgm:pt modelId="{455057B6-73BE-4EDB-9EAA-7E2966459BFE}" type="sibTrans" cxnId="{48CE7BDF-B106-4E68-ABA5-2E1DEEA3EE82}">
      <dgm:prSet/>
      <dgm:spPr/>
      <dgm:t>
        <a:bodyPr/>
        <a:lstStyle/>
        <a:p>
          <a:endParaRPr lang="en-US" sz="2400"/>
        </a:p>
      </dgm:t>
    </dgm:pt>
    <dgm:pt modelId="{74E383B4-958F-4175-9391-DE1461F38712}">
      <dgm:prSet phldrT="[Text]" custT="1"/>
      <dgm:spPr/>
      <dgm:t>
        <a:bodyPr/>
        <a:lstStyle/>
        <a:p>
          <a:r>
            <a:rPr lang="en-US" sz="2400" dirty="0" smtClean="0"/>
            <a:t>Check writing</a:t>
          </a:r>
          <a:endParaRPr lang="en-US" sz="2400" dirty="0"/>
        </a:p>
      </dgm:t>
    </dgm:pt>
    <dgm:pt modelId="{383A4452-E745-48EB-9352-A2E9CCEDF4CC}" type="parTrans" cxnId="{1203B049-9B4D-41FD-811F-CA2DF799C79B}">
      <dgm:prSet custT="1"/>
      <dgm:spPr/>
      <dgm:t>
        <a:bodyPr/>
        <a:lstStyle/>
        <a:p>
          <a:endParaRPr lang="en-US" sz="2400"/>
        </a:p>
      </dgm:t>
    </dgm:pt>
    <dgm:pt modelId="{2FBEBA22-3B52-4147-896A-60015BD70F4E}" type="sibTrans" cxnId="{1203B049-9B4D-41FD-811F-CA2DF799C79B}">
      <dgm:prSet/>
      <dgm:spPr/>
      <dgm:t>
        <a:bodyPr/>
        <a:lstStyle/>
        <a:p>
          <a:endParaRPr lang="en-US" sz="2400"/>
        </a:p>
      </dgm:t>
    </dgm:pt>
    <dgm:pt modelId="{D959D08F-5074-4EE0-A6D5-19B6614ADAEA}">
      <dgm:prSet phldrT="[Text]" custT="1"/>
      <dgm:spPr/>
      <dgm:t>
        <a:bodyPr/>
        <a:lstStyle/>
        <a:p>
          <a:r>
            <a:rPr lang="en-US" sz="2400" dirty="0" smtClean="0"/>
            <a:t>Finance for month-end close</a:t>
          </a:r>
          <a:endParaRPr lang="en-US" sz="2400" dirty="0"/>
        </a:p>
      </dgm:t>
    </dgm:pt>
    <dgm:pt modelId="{BEDA8978-48F9-42AC-A36D-4657E9D36677}" type="parTrans" cxnId="{0C5BE151-661E-4287-A4A6-D0CCBE388237}">
      <dgm:prSet custT="1"/>
      <dgm:spPr/>
      <dgm:t>
        <a:bodyPr/>
        <a:lstStyle/>
        <a:p>
          <a:endParaRPr lang="en-US" sz="2400"/>
        </a:p>
      </dgm:t>
    </dgm:pt>
    <dgm:pt modelId="{98FBD34F-9E12-4313-90BE-D4FAEC4ABFDD}" type="sibTrans" cxnId="{0C5BE151-661E-4287-A4A6-D0CCBE388237}">
      <dgm:prSet/>
      <dgm:spPr/>
      <dgm:t>
        <a:bodyPr/>
        <a:lstStyle/>
        <a:p>
          <a:endParaRPr lang="en-US" sz="2400"/>
        </a:p>
      </dgm:t>
    </dgm:pt>
    <dgm:pt modelId="{57853115-6348-442A-A56A-B3FE55A4A7D3}">
      <dgm:prSet phldrT="[Text]" custT="1"/>
      <dgm:spPr/>
      <dgm:t>
        <a:bodyPr/>
        <a:lstStyle/>
        <a:p>
          <a:r>
            <a:rPr lang="en-US" sz="2400" dirty="0" smtClean="0"/>
            <a:t>Accounts payable</a:t>
          </a:r>
          <a:endParaRPr lang="en-US" sz="2400" dirty="0"/>
        </a:p>
      </dgm:t>
    </dgm:pt>
    <dgm:pt modelId="{B79476A5-15BE-4200-ADEA-864F7AAF4E51}" type="parTrans" cxnId="{71756CBE-E5A7-46CD-BAF8-897317482BA0}">
      <dgm:prSet custT="1"/>
      <dgm:spPr/>
      <dgm:t>
        <a:bodyPr/>
        <a:lstStyle/>
        <a:p>
          <a:endParaRPr lang="en-US" sz="2400"/>
        </a:p>
      </dgm:t>
    </dgm:pt>
    <dgm:pt modelId="{09597D93-A7BF-42E5-8043-8062743058B0}" type="sibTrans" cxnId="{71756CBE-E5A7-46CD-BAF8-897317482BA0}">
      <dgm:prSet/>
      <dgm:spPr/>
      <dgm:t>
        <a:bodyPr/>
        <a:lstStyle/>
        <a:p>
          <a:endParaRPr lang="en-US" sz="2400"/>
        </a:p>
      </dgm:t>
    </dgm:pt>
    <dgm:pt modelId="{A443F3AA-B21C-4896-B059-466F17682B80}">
      <dgm:prSet custT="1"/>
      <dgm:spPr/>
      <dgm:t>
        <a:bodyPr/>
        <a:lstStyle/>
        <a:p>
          <a:r>
            <a:rPr lang="en-US" sz="2400" dirty="0" smtClean="0"/>
            <a:t>Purchase order generation</a:t>
          </a:r>
          <a:endParaRPr lang="en-US" sz="2400" dirty="0"/>
        </a:p>
      </dgm:t>
    </dgm:pt>
    <dgm:pt modelId="{5B67AE03-9106-431C-A0EA-E7CE8FDA80EB}" type="parTrans" cxnId="{93C0B82E-4B78-43A6-A06F-A3DBA137C955}">
      <dgm:prSet custT="1"/>
      <dgm:spPr/>
      <dgm:t>
        <a:bodyPr/>
        <a:lstStyle/>
        <a:p>
          <a:endParaRPr lang="en-US" sz="2400"/>
        </a:p>
      </dgm:t>
    </dgm:pt>
    <dgm:pt modelId="{1BA5CF35-88B0-4F59-8670-D13B574E7D9E}" type="sibTrans" cxnId="{93C0B82E-4B78-43A6-A06F-A3DBA137C955}">
      <dgm:prSet/>
      <dgm:spPr/>
      <dgm:t>
        <a:bodyPr/>
        <a:lstStyle/>
        <a:p>
          <a:endParaRPr lang="en-US" sz="2400"/>
        </a:p>
      </dgm:t>
    </dgm:pt>
    <dgm:pt modelId="{7008D799-2A80-4906-A550-AB1DD50FAF40}" type="pres">
      <dgm:prSet presAssocID="{FEA7119C-B2FB-4E7C-9DE7-C361595CE3AE}" presName="Name0" presStyleCnt="0">
        <dgm:presLayoutVars>
          <dgm:chMax val="1"/>
          <dgm:dir/>
          <dgm:animLvl val="ctr"/>
          <dgm:resizeHandles val="exact"/>
        </dgm:presLayoutVars>
      </dgm:prSet>
      <dgm:spPr/>
      <dgm:t>
        <a:bodyPr/>
        <a:lstStyle/>
        <a:p>
          <a:endParaRPr lang="en-US"/>
        </a:p>
      </dgm:t>
    </dgm:pt>
    <dgm:pt modelId="{97BA3D34-0FC7-41F4-8F08-720751D9B429}" type="pres">
      <dgm:prSet presAssocID="{E8DC7223-BAAB-4D8F-A6E2-4491204208E4}" presName="centerShape" presStyleLbl="node0" presStyleIdx="0" presStyleCnt="1" custScaleX="119680"/>
      <dgm:spPr/>
      <dgm:t>
        <a:bodyPr/>
        <a:lstStyle/>
        <a:p>
          <a:endParaRPr lang="en-US"/>
        </a:p>
      </dgm:t>
    </dgm:pt>
    <dgm:pt modelId="{051E65DB-D27E-4263-8CE4-F336D76B2C03}" type="pres">
      <dgm:prSet presAssocID="{97A444B2-6857-4040-B5DE-458D6B707B61}" presName="parTrans" presStyleLbl="sibTrans2D1" presStyleIdx="0" presStyleCnt="5"/>
      <dgm:spPr/>
      <dgm:t>
        <a:bodyPr/>
        <a:lstStyle/>
        <a:p>
          <a:endParaRPr lang="en-US"/>
        </a:p>
      </dgm:t>
    </dgm:pt>
    <dgm:pt modelId="{8D3A52F1-F207-4728-AD62-DC44BB3E3EB5}" type="pres">
      <dgm:prSet presAssocID="{97A444B2-6857-4040-B5DE-458D6B707B61}" presName="connectorText" presStyleLbl="sibTrans2D1" presStyleIdx="0" presStyleCnt="5"/>
      <dgm:spPr/>
      <dgm:t>
        <a:bodyPr/>
        <a:lstStyle/>
        <a:p>
          <a:endParaRPr lang="en-US"/>
        </a:p>
      </dgm:t>
    </dgm:pt>
    <dgm:pt modelId="{21771642-81F4-4F0D-BBB5-9B24AA88FA68}" type="pres">
      <dgm:prSet presAssocID="{5A23C578-FE18-4140-B72E-785A74274190}" presName="node" presStyleLbl="node1" presStyleIdx="0" presStyleCnt="5" custScaleX="112683" custScaleY="120462" custRadScaleRad="95601" custRadScaleInc="31097">
        <dgm:presLayoutVars>
          <dgm:bulletEnabled val="1"/>
        </dgm:presLayoutVars>
      </dgm:prSet>
      <dgm:spPr/>
      <dgm:t>
        <a:bodyPr/>
        <a:lstStyle/>
        <a:p>
          <a:endParaRPr lang="en-US"/>
        </a:p>
      </dgm:t>
    </dgm:pt>
    <dgm:pt modelId="{ECFC785E-C9D1-4266-8AFC-0937E7F0E04B}" type="pres">
      <dgm:prSet presAssocID="{5B67AE03-9106-431C-A0EA-E7CE8FDA80EB}" presName="parTrans" presStyleLbl="sibTrans2D1" presStyleIdx="1" presStyleCnt="5"/>
      <dgm:spPr/>
      <dgm:t>
        <a:bodyPr/>
        <a:lstStyle/>
        <a:p>
          <a:endParaRPr lang="en-US"/>
        </a:p>
      </dgm:t>
    </dgm:pt>
    <dgm:pt modelId="{142EA075-F0EF-4236-98E3-9354D99C8D96}" type="pres">
      <dgm:prSet presAssocID="{5B67AE03-9106-431C-A0EA-E7CE8FDA80EB}" presName="connectorText" presStyleLbl="sibTrans2D1" presStyleIdx="1" presStyleCnt="5"/>
      <dgm:spPr/>
      <dgm:t>
        <a:bodyPr/>
        <a:lstStyle/>
        <a:p>
          <a:endParaRPr lang="en-US"/>
        </a:p>
      </dgm:t>
    </dgm:pt>
    <dgm:pt modelId="{6A2F9928-9EED-4BEF-B620-26C796E0CC59}" type="pres">
      <dgm:prSet presAssocID="{A443F3AA-B21C-4896-B059-466F17682B80}" presName="node" presStyleLbl="node1" presStyleIdx="1" presStyleCnt="5" custScaleX="161333" custScaleY="106285" custRadScaleRad="120667" custRadScaleInc="27528">
        <dgm:presLayoutVars>
          <dgm:bulletEnabled val="1"/>
        </dgm:presLayoutVars>
      </dgm:prSet>
      <dgm:spPr/>
      <dgm:t>
        <a:bodyPr/>
        <a:lstStyle/>
        <a:p>
          <a:endParaRPr lang="en-US"/>
        </a:p>
      </dgm:t>
    </dgm:pt>
    <dgm:pt modelId="{D7DD82E9-26A4-41CF-86EE-037478E75EDB}" type="pres">
      <dgm:prSet presAssocID="{383A4452-E745-48EB-9352-A2E9CCEDF4CC}" presName="parTrans" presStyleLbl="sibTrans2D1" presStyleIdx="2" presStyleCnt="5"/>
      <dgm:spPr/>
      <dgm:t>
        <a:bodyPr/>
        <a:lstStyle/>
        <a:p>
          <a:endParaRPr lang="en-US"/>
        </a:p>
      </dgm:t>
    </dgm:pt>
    <dgm:pt modelId="{3E0E96B3-D765-4B56-9CAD-C6704F4EB626}" type="pres">
      <dgm:prSet presAssocID="{383A4452-E745-48EB-9352-A2E9CCEDF4CC}" presName="connectorText" presStyleLbl="sibTrans2D1" presStyleIdx="2" presStyleCnt="5"/>
      <dgm:spPr/>
      <dgm:t>
        <a:bodyPr/>
        <a:lstStyle/>
        <a:p>
          <a:endParaRPr lang="en-US"/>
        </a:p>
      </dgm:t>
    </dgm:pt>
    <dgm:pt modelId="{D3B47FC7-EBA3-471D-9597-A61645B20EA5}" type="pres">
      <dgm:prSet presAssocID="{74E383B4-958F-4175-9391-DE1461F38712}" presName="node" presStyleLbl="node1" presStyleIdx="2" presStyleCnt="5" custScaleX="120124" custRadScaleRad="97197" custRadScaleInc="-3361">
        <dgm:presLayoutVars>
          <dgm:bulletEnabled val="1"/>
        </dgm:presLayoutVars>
      </dgm:prSet>
      <dgm:spPr/>
      <dgm:t>
        <a:bodyPr/>
        <a:lstStyle/>
        <a:p>
          <a:endParaRPr lang="en-US"/>
        </a:p>
      </dgm:t>
    </dgm:pt>
    <dgm:pt modelId="{8DD6222C-8750-49DB-98DF-47E24DEAB1D2}" type="pres">
      <dgm:prSet presAssocID="{BEDA8978-48F9-42AC-A36D-4657E9D36677}" presName="parTrans" presStyleLbl="sibTrans2D1" presStyleIdx="3" presStyleCnt="5"/>
      <dgm:spPr/>
      <dgm:t>
        <a:bodyPr/>
        <a:lstStyle/>
        <a:p>
          <a:endParaRPr lang="en-US"/>
        </a:p>
      </dgm:t>
    </dgm:pt>
    <dgm:pt modelId="{6FA3E74D-52E3-4B88-A04D-E77CF9F1F379}" type="pres">
      <dgm:prSet presAssocID="{BEDA8978-48F9-42AC-A36D-4657E9D36677}" presName="connectorText" presStyleLbl="sibTrans2D1" presStyleIdx="3" presStyleCnt="5"/>
      <dgm:spPr/>
      <dgm:t>
        <a:bodyPr/>
        <a:lstStyle/>
        <a:p>
          <a:endParaRPr lang="en-US"/>
        </a:p>
      </dgm:t>
    </dgm:pt>
    <dgm:pt modelId="{34C7E33B-E30F-40AC-86BF-5D6EF4452A69}" type="pres">
      <dgm:prSet presAssocID="{D959D08F-5074-4EE0-A6D5-19B6614ADAEA}" presName="node" presStyleLbl="node1" presStyleIdx="3" presStyleCnt="5" custScaleX="158168" custScaleY="115272" custRadScaleRad="102069" custRadScaleInc="45430">
        <dgm:presLayoutVars>
          <dgm:bulletEnabled val="1"/>
        </dgm:presLayoutVars>
      </dgm:prSet>
      <dgm:spPr/>
      <dgm:t>
        <a:bodyPr/>
        <a:lstStyle/>
        <a:p>
          <a:endParaRPr lang="en-US"/>
        </a:p>
      </dgm:t>
    </dgm:pt>
    <dgm:pt modelId="{DE48660B-EE56-43D4-A042-F1964DE65824}" type="pres">
      <dgm:prSet presAssocID="{B79476A5-15BE-4200-ADEA-864F7AAF4E51}" presName="parTrans" presStyleLbl="sibTrans2D1" presStyleIdx="4" presStyleCnt="5"/>
      <dgm:spPr/>
      <dgm:t>
        <a:bodyPr/>
        <a:lstStyle/>
        <a:p>
          <a:endParaRPr lang="en-US"/>
        </a:p>
      </dgm:t>
    </dgm:pt>
    <dgm:pt modelId="{4ACB55B6-331A-483C-A0BB-01F8E0FE7135}" type="pres">
      <dgm:prSet presAssocID="{B79476A5-15BE-4200-ADEA-864F7AAF4E51}" presName="connectorText" presStyleLbl="sibTrans2D1" presStyleIdx="4" presStyleCnt="5"/>
      <dgm:spPr/>
      <dgm:t>
        <a:bodyPr/>
        <a:lstStyle/>
        <a:p>
          <a:endParaRPr lang="en-US"/>
        </a:p>
      </dgm:t>
    </dgm:pt>
    <dgm:pt modelId="{31D05C2B-21DB-46C5-AA72-74C8DE36E92A}" type="pres">
      <dgm:prSet presAssocID="{57853115-6348-442A-A56A-B3FE55A4A7D3}" presName="node" presStyleLbl="node1" presStyleIdx="4" presStyleCnt="5" custScaleX="146672" custScaleY="131528" custRadScaleRad="112936" custRadScaleInc="7895">
        <dgm:presLayoutVars>
          <dgm:bulletEnabled val="1"/>
        </dgm:presLayoutVars>
      </dgm:prSet>
      <dgm:spPr/>
      <dgm:t>
        <a:bodyPr/>
        <a:lstStyle/>
        <a:p>
          <a:endParaRPr lang="en-US"/>
        </a:p>
      </dgm:t>
    </dgm:pt>
  </dgm:ptLst>
  <dgm:cxnLst>
    <dgm:cxn modelId="{1203B049-9B4D-41FD-811F-CA2DF799C79B}" srcId="{E8DC7223-BAAB-4D8F-A6E2-4491204208E4}" destId="{74E383B4-958F-4175-9391-DE1461F38712}" srcOrd="2" destOrd="0" parTransId="{383A4452-E745-48EB-9352-A2E9CCEDF4CC}" sibTransId="{2FBEBA22-3B52-4147-896A-60015BD70F4E}"/>
    <dgm:cxn modelId="{984DF798-8912-4DC1-88B7-574AB321B5ED}" type="presOf" srcId="{5A23C578-FE18-4140-B72E-785A74274190}" destId="{21771642-81F4-4F0D-BBB5-9B24AA88FA68}" srcOrd="0" destOrd="0" presId="urn:microsoft.com/office/officeart/2005/8/layout/radial5"/>
    <dgm:cxn modelId="{48163FF6-FE29-493B-9110-F6DD3F273877}" type="presOf" srcId="{5B67AE03-9106-431C-A0EA-E7CE8FDA80EB}" destId="{ECFC785E-C9D1-4266-8AFC-0937E7F0E04B}" srcOrd="0" destOrd="0" presId="urn:microsoft.com/office/officeart/2005/8/layout/radial5"/>
    <dgm:cxn modelId="{0B3855E7-E734-4361-81C9-F69B31E00757}" type="presOf" srcId="{74E383B4-958F-4175-9391-DE1461F38712}" destId="{D3B47FC7-EBA3-471D-9597-A61645B20EA5}" srcOrd="0" destOrd="0" presId="urn:microsoft.com/office/officeart/2005/8/layout/radial5"/>
    <dgm:cxn modelId="{438DF13D-608F-4001-A149-C144304F28E7}" type="presOf" srcId="{383A4452-E745-48EB-9352-A2E9CCEDF4CC}" destId="{D7DD82E9-26A4-41CF-86EE-037478E75EDB}" srcOrd="0" destOrd="0" presId="urn:microsoft.com/office/officeart/2005/8/layout/radial5"/>
    <dgm:cxn modelId="{E6873CE8-6F18-486F-BE25-54EB002759BA}" type="presOf" srcId="{BEDA8978-48F9-42AC-A36D-4657E9D36677}" destId="{6FA3E74D-52E3-4B88-A04D-E77CF9F1F379}" srcOrd="1" destOrd="0" presId="urn:microsoft.com/office/officeart/2005/8/layout/radial5"/>
    <dgm:cxn modelId="{DABB30E0-020B-42EF-B035-3E0AA3A7FAC5}" type="presOf" srcId="{E8DC7223-BAAB-4D8F-A6E2-4491204208E4}" destId="{97BA3D34-0FC7-41F4-8F08-720751D9B429}" srcOrd="0" destOrd="0" presId="urn:microsoft.com/office/officeart/2005/8/layout/radial5"/>
    <dgm:cxn modelId="{87D8D482-1416-4C30-9110-257CB5154278}" type="presOf" srcId="{B79476A5-15BE-4200-ADEA-864F7AAF4E51}" destId="{4ACB55B6-331A-483C-A0BB-01F8E0FE7135}" srcOrd="1" destOrd="0" presId="urn:microsoft.com/office/officeart/2005/8/layout/radial5"/>
    <dgm:cxn modelId="{71756CBE-E5A7-46CD-BAF8-897317482BA0}" srcId="{E8DC7223-BAAB-4D8F-A6E2-4491204208E4}" destId="{57853115-6348-442A-A56A-B3FE55A4A7D3}" srcOrd="4" destOrd="0" parTransId="{B79476A5-15BE-4200-ADEA-864F7AAF4E51}" sibTransId="{09597D93-A7BF-42E5-8043-8062743058B0}"/>
    <dgm:cxn modelId="{0C5BE151-661E-4287-A4A6-D0CCBE388237}" srcId="{E8DC7223-BAAB-4D8F-A6E2-4491204208E4}" destId="{D959D08F-5074-4EE0-A6D5-19B6614ADAEA}" srcOrd="3" destOrd="0" parTransId="{BEDA8978-48F9-42AC-A36D-4657E9D36677}" sibTransId="{98FBD34F-9E12-4313-90BE-D4FAEC4ABFDD}"/>
    <dgm:cxn modelId="{9927E19C-6639-43CF-AA7B-BA918B11C74E}" type="presOf" srcId="{BEDA8978-48F9-42AC-A36D-4657E9D36677}" destId="{8DD6222C-8750-49DB-98DF-47E24DEAB1D2}" srcOrd="0" destOrd="0" presId="urn:microsoft.com/office/officeart/2005/8/layout/radial5"/>
    <dgm:cxn modelId="{D03603A1-9683-4AD3-957E-F2B0A3BB9B87}" type="presOf" srcId="{5B67AE03-9106-431C-A0EA-E7CE8FDA80EB}" destId="{142EA075-F0EF-4236-98E3-9354D99C8D96}" srcOrd="1" destOrd="0" presId="urn:microsoft.com/office/officeart/2005/8/layout/radial5"/>
    <dgm:cxn modelId="{FA0653A8-5877-4D89-A472-C2D4714E6A68}" type="presOf" srcId="{FEA7119C-B2FB-4E7C-9DE7-C361595CE3AE}" destId="{7008D799-2A80-4906-A550-AB1DD50FAF40}" srcOrd="0" destOrd="0" presId="urn:microsoft.com/office/officeart/2005/8/layout/radial5"/>
    <dgm:cxn modelId="{5D579E17-1E0A-4CD8-BC0E-2C65023B4599}" type="presOf" srcId="{D959D08F-5074-4EE0-A6D5-19B6614ADAEA}" destId="{34C7E33B-E30F-40AC-86BF-5D6EF4452A69}" srcOrd="0" destOrd="0" presId="urn:microsoft.com/office/officeart/2005/8/layout/radial5"/>
    <dgm:cxn modelId="{93C0B82E-4B78-43A6-A06F-A3DBA137C955}" srcId="{E8DC7223-BAAB-4D8F-A6E2-4491204208E4}" destId="{A443F3AA-B21C-4896-B059-466F17682B80}" srcOrd="1" destOrd="0" parTransId="{5B67AE03-9106-431C-A0EA-E7CE8FDA80EB}" sibTransId="{1BA5CF35-88B0-4F59-8670-D13B574E7D9E}"/>
    <dgm:cxn modelId="{F2076C9C-77B2-4E53-A485-80B046AC1744}" srcId="{FEA7119C-B2FB-4E7C-9DE7-C361595CE3AE}" destId="{E8DC7223-BAAB-4D8F-A6E2-4491204208E4}" srcOrd="0" destOrd="0" parTransId="{7DA12C31-1146-4E1C-A9A1-ED32C65B33B6}" sibTransId="{5D2F6F21-E679-419B-B86E-943F0EDF3FFC}"/>
    <dgm:cxn modelId="{2799A4DA-8B2F-46CA-AE2E-EB339D9DC64D}" type="presOf" srcId="{B79476A5-15BE-4200-ADEA-864F7AAF4E51}" destId="{DE48660B-EE56-43D4-A042-F1964DE65824}" srcOrd="0" destOrd="0" presId="urn:microsoft.com/office/officeart/2005/8/layout/radial5"/>
    <dgm:cxn modelId="{5CE2FDC9-F36E-4D51-9F8E-BED59EF238C8}" type="presOf" srcId="{A443F3AA-B21C-4896-B059-466F17682B80}" destId="{6A2F9928-9EED-4BEF-B620-26C796E0CC59}" srcOrd="0" destOrd="0" presId="urn:microsoft.com/office/officeart/2005/8/layout/radial5"/>
    <dgm:cxn modelId="{F0ECEE67-5398-48BC-8608-066BC6AF411B}" type="presOf" srcId="{57853115-6348-442A-A56A-B3FE55A4A7D3}" destId="{31D05C2B-21DB-46C5-AA72-74C8DE36E92A}" srcOrd="0" destOrd="0" presId="urn:microsoft.com/office/officeart/2005/8/layout/radial5"/>
    <dgm:cxn modelId="{912DFE40-4DD4-4740-BAA3-A496F595264E}" type="presOf" srcId="{97A444B2-6857-4040-B5DE-458D6B707B61}" destId="{8D3A52F1-F207-4728-AD62-DC44BB3E3EB5}" srcOrd="1" destOrd="0" presId="urn:microsoft.com/office/officeart/2005/8/layout/radial5"/>
    <dgm:cxn modelId="{661F24EB-6E83-4634-BDF6-86C321C627C8}" type="presOf" srcId="{383A4452-E745-48EB-9352-A2E9CCEDF4CC}" destId="{3E0E96B3-D765-4B56-9CAD-C6704F4EB626}" srcOrd="1" destOrd="0" presId="urn:microsoft.com/office/officeart/2005/8/layout/radial5"/>
    <dgm:cxn modelId="{EB84C1AD-ADB7-410F-A8BC-D4CF3DADE976}" type="presOf" srcId="{97A444B2-6857-4040-B5DE-458D6B707B61}" destId="{051E65DB-D27E-4263-8CE4-F336D76B2C03}" srcOrd="0" destOrd="0" presId="urn:microsoft.com/office/officeart/2005/8/layout/radial5"/>
    <dgm:cxn modelId="{48CE7BDF-B106-4E68-ABA5-2E1DEEA3EE82}" srcId="{E8DC7223-BAAB-4D8F-A6E2-4491204208E4}" destId="{5A23C578-FE18-4140-B72E-785A74274190}" srcOrd="0" destOrd="0" parTransId="{97A444B2-6857-4040-B5DE-458D6B707B61}" sibTransId="{455057B6-73BE-4EDB-9EAA-7E2966459BFE}"/>
    <dgm:cxn modelId="{25289ACE-23C5-47A0-A31C-65DBEC38247B}" type="presParOf" srcId="{7008D799-2A80-4906-A550-AB1DD50FAF40}" destId="{97BA3D34-0FC7-41F4-8F08-720751D9B429}" srcOrd="0" destOrd="0" presId="urn:microsoft.com/office/officeart/2005/8/layout/radial5"/>
    <dgm:cxn modelId="{35D83209-43D5-4EF4-B887-4A4CF199E9B4}" type="presParOf" srcId="{7008D799-2A80-4906-A550-AB1DD50FAF40}" destId="{051E65DB-D27E-4263-8CE4-F336D76B2C03}" srcOrd="1" destOrd="0" presId="urn:microsoft.com/office/officeart/2005/8/layout/radial5"/>
    <dgm:cxn modelId="{058A2803-291F-4F98-BEC6-E78BBBC5ACA7}" type="presParOf" srcId="{051E65DB-D27E-4263-8CE4-F336D76B2C03}" destId="{8D3A52F1-F207-4728-AD62-DC44BB3E3EB5}" srcOrd="0" destOrd="0" presId="urn:microsoft.com/office/officeart/2005/8/layout/radial5"/>
    <dgm:cxn modelId="{7A821E41-C910-4464-B524-38E4F5FF45C0}" type="presParOf" srcId="{7008D799-2A80-4906-A550-AB1DD50FAF40}" destId="{21771642-81F4-4F0D-BBB5-9B24AA88FA68}" srcOrd="2" destOrd="0" presId="urn:microsoft.com/office/officeart/2005/8/layout/radial5"/>
    <dgm:cxn modelId="{0E78A4D4-A600-4DFB-88FD-04B022A077B3}" type="presParOf" srcId="{7008D799-2A80-4906-A550-AB1DD50FAF40}" destId="{ECFC785E-C9D1-4266-8AFC-0937E7F0E04B}" srcOrd="3" destOrd="0" presId="urn:microsoft.com/office/officeart/2005/8/layout/radial5"/>
    <dgm:cxn modelId="{B9D33529-8141-461C-BEC8-0DE40615D562}" type="presParOf" srcId="{ECFC785E-C9D1-4266-8AFC-0937E7F0E04B}" destId="{142EA075-F0EF-4236-98E3-9354D99C8D96}" srcOrd="0" destOrd="0" presId="urn:microsoft.com/office/officeart/2005/8/layout/radial5"/>
    <dgm:cxn modelId="{D4A2877C-85FE-4842-B44A-A600BED60973}" type="presParOf" srcId="{7008D799-2A80-4906-A550-AB1DD50FAF40}" destId="{6A2F9928-9EED-4BEF-B620-26C796E0CC59}" srcOrd="4" destOrd="0" presId="urn:microsoft.com/office/officeart/2005/8/layout/radial5"/>
    <dgm:cxn modelId="{E5E3BAF8-56AE-433B-BB9A-2C86A7E1BB19}" type="presParOf" srcId="{7008D799-2A80-4906-A550-AB1DD50FAF40}" destId="{D7DD82E9-26A4-41CF-86EE-037478E75EDB}" srcOrd="5" destOrd="0" presId="urn:microsoft.com/office/officeart/2005/8/layout/radial5"/>
    <dgm:cxn modelId="{454AB7FF-FC00-4742-9C4C-B52B21A86733}" type="presParOf" srcId="{D7DD82E9-26A4-41CF-86EE-037478E75EDB}" destId="{3E0E96B3-D765-4B56-9CAD-C6704F4EB626}" srcOrd="0" destOrd="0" presId="urn:microsoft.com/office/officeart/2005/8/layout/radial5"/>
    <dgm:cxn modelId="{B0B176DB-5475-4BD8-B7EE-E508B292CF7E}" type="presParOf" srcId="{7008D799-2A80-4906-A550-AB1DD50FAF40}" destId="{D3B47FC7-EBA3-471D-9597-A61645B20EA5}" srcOrd="6" destOrd="0" presId="urn:microsoft.com/office/officeart/2005/8/layout/radial5"/>
    <dgm:cxn modelId="{5BB6D156-7B74-40E7-A179-AC2C637A1CC1}" type="presParOf" srcId="{7008D799-2A80-4906-A550-AB1DD50FAF40}" destId="{8DD6222C-8750-49DB-98DF-47E24DEAB1D2}" srcOrd="7" destOrd="0" presId="urn:microsoft.com/office/officeart/2005/8/layout/radial5"/>
    <dgm:cxn modelId="{ACAC16B2-A95B-473C-BD75-041795B66CCB}" type="presParOf" srcId="{8DD6222C-8750-49DB-98DF-47E24DEAB1D2}" destId="{6FA3E74D-52E3-4B88-A04D-E77CF9F1F379}" srcOrd="0" destOrd="0" presId="urn:microsoft.com/office/officeart/2005/8/layout/radial5"/>
    <dgm:cxn modelId="{DA1FC5F7-2D5B-4B6B-8B33-B0B068692605}" type="presParOf" srcId="{7008D799-2A80-4906-A550-AB1DD50FAF40}" destId="{34C7E33B-E30F-40AC-86BF-5D6EF4452A69}" srcOrd="8" destOrd="0" presId="urn:microsoft.com/office/officeart/2005/8/layout/radial5"/>
    <dgm:cxn modelId="{75F772CC-6283-4966-9B68-5F4F4F1FDD46}" type="presParOf" srcId="{7008D799-2A80-4906-A550-AB1DD50FAF40}" destId="{DE48660B-EE56-43D4-A042-F1964DE65824}" srcOrd="9" destOrd="0" presId="urn:microsoft.com/office/officeart/2005/8/layout/radial5"/>
    <dgm:cxn modelId="{FCF510C3-8AFC-4831-9D30-6F78B6A43C67}" type="presParOf" srcId="{DE48660B-EE56-43D4-A042-F1964DE65824}" destId="{4ACB55B6-331A-483C-A0BB-01F8E0FE7135}" srcOrd="0" destOrd="0" presId="urn:microsoft.com/office/officeart/2005/8/layout/radial5"/>
    <dgm:cxn modelId="{C59DC91C-D453-48E2-92E0-92B323ABD477}" type="presParOf" srcId="{7008D799-2A80-4906-A550-AB1DD50FAF40}" destId="{31D05C2B-21DB-46C5-AA72-74C8DE36E92A}" srcOrd="10" destOrd="0" presId="urn:microsoft.com/office/officeart/2005/8/layout/radial5"/>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1A7DCB21-DC4D-4DF8-89A6-0790B58D7DB3}">
      <dsp:nvSpPr>
        <dsp:cNvPr id="0" name=""/>
        <dsp:cNvSpPr/>
      </dsp:nvSpPr>
      <dsp:spPr>
        <a:xfrm>
          <a:off x="0" y="2"/>
          <a:ext cx="1556283" cy="151372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en-US" sz="1800" kern="1200" dirty="0" smtClean="0"/>
            <a:t>Orders to Lawson become requisitions</a:t>
          </a:r>
          <a:endParaRPr lang="en-US" sz="1800" kern="1200" dirty="0"/>
        </a:p>
      </dsp:txBody>
      <dsp:txXfrm>
        <a:off x="0" y="2"/>
        <a:ext cx="1556283" cy="1513728"/>
      </dsp:txXfrm>
    </dsp:sp>
    <dsp:sp modelId="{E61D58F5-BD5E-4AB9-A7A2-E844B979F631}">
      <dsp:nvSpPr>
        <dsp:cNvPr id="0" name=""/>
        <dsp:cNvSpPr/>
      </dsp:nvSpPr>
      <dsp:spPr>
        <a:xfrm rot="790859">
          <a:off x="1724172" y="829516"/>
          <a:ext cx="376350" cy="385958"/>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n-US" sz="1400" kern="1200"/>
        </a:p>
      </dsp:txBody>
      <dsp:txXfrm rot="790859">
        <a:off x="1724172" y="829516"/>
        <a:ext cx="376350" cy="385958"/>
      </dsp:txXfrm>
    </dsp:sp>
    <dsp:sp modelId="{542D5F29-8528-46E2-9DDD-C0518FE0FF06}">
      <dsp:nvSpPr>
        <dsp:cNvPr id="0" name=""/>
        <dsp:cNvSpPr/>
      </dsp:nvSpPr>
      <dsp:spPr>
        <a:xfrm>
          <a:off x="2247670" y="526401"/>
          <a:ext cx="1556283" cy="151372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en-US" sz="1800" kern="1200" dirty="0" smtClean="0"/>
            <a:t>Become purchase orders</a:t>
          </a:r>
          <a:endParaRPr lang="en-US" sz="1800" kern="1200" dirty="0"/>
        </a:p>
      </dsp:txBody>
      <dsp:txXfrm>
        <a:off x="2247670" y="526401"/>
        <a:ext cx="1556283" cy="1513728"/>
      </dsp:txXfrm>
    </dsp:sp>
    <dsp:sp modelId="{285945DB-D8F3-454D-A403-EEF99A9CB5CB}">
      <dsp:nvSpPr>
        <dsp:cNvPr id="0" name=""/>
        <dsp:cNvSpPr/>
      </dsp:nvSpPr>
      <dsp:spPr>
        <a:xfrm rot="810431">
          <a:off x="3976005" y="1364989"/>
          <a:ext cx="386787" cy="385958"/>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n-US" sz="1400" kern="1200"/>
        </a:p>
      </dsp:txBody>
      <dsp:txXfrm rot="810431">
        <a:off x="3976005" y="1364989"/>
        <a:ext cx="386787" cy="385958"/>
      </dsp:txXfrm>
    </dsp:sp>
    <dsp:sp modelId="{A28A3B8A-8972-4760-BADF-F2BCFF554803}">
      <dsp:nvSpPr>
        <dsp:cNvPr id="0" name=""/>
        <dsp:cNvSpPr/>
      </dsp:nvSpPr>
      <dsp:spPr>
        <a:xfrm>
          <a:off x="4513556" y="1070693"/>
          <a:ext cx="1556283" cy="151372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en-US" sz="1800" kern="1200" dirty="0" smtClean="0"/>
            <a:t>Through the GHX EDI system for vendor fulfillment</a:t>
          </a:r>
          <a:endParaRPr lang="en-US" sz="1800" kern="1200" dirty="0"/>
        </a:p>
      </dsp:txBody>
      <dsp:txXfrm>
        <a:off x="4513556" y="1070693"/>
        <a:ext cx="1556283" cy="1513728"/>
      </dsp:txXfrm>
    </dsp:sp>
    <dsp:sp modelId="{58F94049-51D5-4E63-BA9C-3AA2EB917816}">
      <dsp:nvSpPr>
        <dsp:cNvPr id="0" name=""/>
        <dsp:cNvSpPr/>
      </dsp:nvSpPr>
      <dsp:spPr>
        <a:xfrm rot="1891112">
          <a:off x="6166533" y="2261365"/>
          <a:ext cx="294490" cy="385958"/>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n-US" sz="1400" kern="1200"/>
        </a:p>
      </dsp:txBody>
      <dsp:txXfrm rot="1891112">
        <a:off x="6166533" y="2261365"/>
        <a:ext cx="294490" cy="385958"/>
      </dsp:txXfrm>
    </dsp:sp>
    <dsp:sp modelId="{871D9464-91AA-4D4D-B615-8105A305ABCE}">
      <dsp:nvSpPr>
        <dsp:cNvPr id="0" name=""/>
        <dsp:cNvSpPr/>
      </dsp:nvSpPr>
      <dsp:spPr>
        <a:xfrm>
          <a:off x="6543508" y="2315553"/>
          <a:ext cx="1556283" cy="151372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en-US" sz="1800" kern="1200" dirty="0" smtClean="0"/>
            <a:t>Cardinal truck arrives next day at 1 pm</a:t>
          </a:r>
          <a:endParaRPr lang="en-US" sz="1800" kern="1200" dirty="0"/>
        </a:p>
      </dsp:txBody>
      <dsp:txXfrm>
        <a:off x="6543508" y="2315553"/>
        <a:ext cx="1556283" cy="1513728"/>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97BA3D34-0FC7-41F4-8F08-720751D9B429}">
      <dsp:nvSpPr>
        <dsp:cNvPr id="0" name=""/>
        <dsp:cNvSpPr/>
      </dsp:nvSpPr>
      <dsp:spPr>
        <a:xfrm>
          <a:off x="3237240" y="1810962"/>
          <a:ext cx="1531158" cy="1279376"/>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r>
            <a:rPr lang="en-US" sz="2400" kern="1200" dirty="0" smtClean="0"/>
            <a:t>Lawson</a:t>
          </a:r>
          <a:endParaRPr lang="en-US" sz="2400" kern="1200" dirty="0"/>
        </a:p>
      </dsp:txBody>
      <dsp:txXfrm>
        <a:off x="3237240" y="1810962"/>
        <a:ext cx="1531158" cy="1279376"/>
      </dsp:txXfrm>
    </dsp:sp>
    <dsp:sp modelId="{051E65DB-D27E-4263-8CE4-F336D76B2C03}">
      <dsp:nvSpPr>
        <dsp:cNvPr id="0" name=""/>
        <dsp:cNvSpPr/>
      </dsp:nvSpPr>
      <dsp:spPr>
        <a:xfrm rot="16871695">
          <a:off x="4076340" y="1458934"/>
          <a:ext cx="159416" cy="434988"/>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066800">
            <a:lnSpc>
              <a:spcPct val="90000"/>
            </a:lnSpc>
            <a:spcBef>
              <a:spcPct val="0"/>
            </a:spcBef>
            <a:spcAft>
              <a:spcPct val="35000"/>
            </a:spcAft>
          </a:pPr>
          <a:endParaRPr lang="en-US" sz="2400" kern="1200"/>
        </a:p>
      </dsp:txBody>
      <dsp:txXfrm rot="16871695">
        <a:off x="4076340" y="1458934"/>
        <a:ext cx="159416" cy="434988"/>
      </dsp:txXfrm>
    </dsp:sp>
    <dsp:sp modelId="{21771642-81F4-4F0D-BBB5-9B24AA88FA68}">
      <dsp:nvSpPr>
        <dsp:cNvPr id="0" name=""/>
        <dsp:cNvSpPr/>
      </dsp:nvSpPr>
      <dsp:spPr>
        <a:xfrm>
          <a:off x="3614508" y="-3"/>
          <a:ext cx="1441640" cy="1541163"/>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r>
            <a:rPr lang="en-US" sz="2400" kern="1200" dirty="0" err="1" smtClean="0"/>
            <a:t>HealthQuest</a:t>
          </a:r>
          <a:endParaRPr lang="en-US" sz="2400" kern="1200" dirty="0"/>
        </a:p>
      </dsp:txBody>
      <dsp:txXfrm>
        <a:off x="3614508" y="-3"/>
        <a:ext cx="1441640" cy="1541163"/>
      </dsp:txXfrm>
    </dsp:sp>
    <dsp:sp modelId="{ECFC785E-C9D1-4266-8AFC-0937E7F0E04B}">
      <dsp:nvSpPr>
        <dsp:cNvPr id="0" name=""/>
        <dsp:cNvSpPr/>
      </dsp:nvSpPr>
      <dsp:spPr>
        <a:xfrm rot="21114605">
          <a:off x="4839415" y="2099912"/>
          <a:ext cx="201629" cy="434988"/>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066800">
            <a:lnSpc>
              <a:spcPct val="90000"/>
            </a:lnSpc>
            <a:spcBef>
              <a:spcPct val="0"/>
            </a:spcBef>
            <a:spcAft>
              <a:spcPct val="35000"/>
            </a:spcAft>
          </a:pPr>
          <a:endParaRPr lang="en-US" sz="2400" kern="1200"/>
        </a:p>
      </dsp:txBody>
      <dsp:txXfrm rot="21114605">
        <a:off x="4839415" y="2099912"/>
        <a:ext cx="201629" cy="434988"/>
      </dsp:txXfrm>
    </dsp:sp>
    <dsp:sp modelId="{6A2F9928-9EED-4BEF-B620-26C796E0CC59}">
      <dsp:nvSpPr>
        <dsp:cNvPr id="0" name=""/>
        <dsp:cNvSpPr/>
      </dsp:nvSpPr>
      <dsp:spPr>
        <a:xfrm>
          <a:off x="5110989" y="1466547"/>
          <a:ext cx="2064057" cy="1359785"/>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r>
            <a:rPr lang="en-US" sz="2400" kern="1200" dirty="0" smtClean="0"/>
            <a:t>Purchase order generation</a:t>
          </a:r>
          <a:endParaRPr lang="en-US" sz="2400" kern="1200" dirty="0"/>
        </a:p>
      </dsp:txBody>
      <dsp:txXfrm>
        <a:off x="5110989" y="1466547"/>
        <a:ext cx="2064057" cy="1359785"/>
      </dsp:txXfrm>
    </dsp:sp>
    <dsp:sp modelId="{D7DD82E9-26A4-41CF-86EE-037478E75EDB}">
      <dsp:nvSpPr>
        <dsp:cNvPr id="0" name=""/>
        <dsp:cNvSpPr/>
      </dsp:nvSpPr>
      <dsp:spPr>
        <a:xfrm rot="3167402">
          <a:off x="4423831" y="2921670"/>
          <a:ext cx="203575" cy="434988"/>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066800">
            <a:lnSpc>
              <a:spcPct val="90000"/>
            </a:lnSpc>
            <a:spcBef>
              <a:spcPct val="0"/>
            </a:spcBef>
            <a:spcAft>
              <a:spcPct val="35000"/>
            </a:spcAft>
          </a:pPr>
          <a:endParaRPr lang="en-US" sz="2400" kern="1200"/>
        </a:p>
      </dsp:txBody>
      <dsp:txXfrm rot="3167402">
        <a:off x="4423831" y="2921670"/>
        <a:ext cx="203575" cy="434988"/>
      </dsp:txXfrm>
    </dsp:sp>
    <dsp:sp modelId="{D3B47FC7-EBA3-471D-9597-A61645B20EA5}">
      <dsp:nvSpPr>
        <dsp:cNvPr id="0" name=""/>
        <dsp:cNvSpPr/>
      </dsp:nvSpPr>
      <dsp:spPr>
        <a:xfrm>
          <a:off x="4287401" y="3197739"/>
          <a:ext cx="1536838" cy="1279376"/>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r>
            <a:rPr lang="en-US" sz="2400" kern="1200" dirty="0" smtClean="0"/>
            <a:t>Check writing</a:t>
          </a:r>
          <a:endParaRPr lang="en-US" sz="2400" kern="1200" dirty="0"/>
        </a:p>
      </dsp:txBody>
      <dsp:txXfrm>
        <a:off x="4287401" y="3197739"/>
        <a:ext cx="1536838" cy="1279376"/>
      </dsp:txXfrm>
    </dsp:sp>
    <dsp:sp modelId="{8DD6222C-8750-49DB-98DF-47E24DEAB1D2}">
      <dsp:nvSpPr>
        <dsp:cNvPr id="0" name=""/>
        <dsp:cNvSpPr/>
      </dsp:nvSpPr>
      <dsp:spPr>
        <a:xfrm rot="8541288">
          <a:off x="3284176" y="2738321"/>
          <a:ext cx="127487" cy="434988"/>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066800">
            <a:lnSpc>
              <a:spcPct val="90000"/>
            </a:lnSpc>
            <a:spcBef>
              <a:spcPct val="0"/>
            </a:spcBef>
            <a:spcAft>
              <a:spcPct val="35000"/>
            </a:spcAft>
          </a:pPr>
          <a:endParaRPr lang="en-US" sz="2400" kern="1200"/>
        </a:p>
      </dsp:txBody>
      <dsp:txXfrm rot="8541288">
        <a:off x="3284176" y="2738321"/>
        <a:ext cx="127487" cy="434988"/>
      </dsp:txXfrm>
    </dsp:sp>
    <dsp:sp modelId="{34C7E33B-E30F-40AC-86BF-5D6EF4452A69}">
      <dsp:nvSpPr>
        <dsp:cNvPr id="0" name=""/>
        <dsp:cNvSpPr/>
      </dsp:nvSpPr>
      <dsp:spPr>
        <a:xfrm>
          <a:off x="1543190" y="2830082"/>
          <a:ext cx="2023564" cy="1474763"/>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r>
            <a:rPr lang="en-US" sz="2400" kern="1200" dirty="0" smtClean="0"/>
            <a:t>Finance for month-end close</a:t>
          </a:r>
          <a:endParaRPr lang="en-US" sz="2400" kern="1200" dirty="0"/>
        </a:p>
      </dsp:txBody>
      <dsp:txXfrm>
        <a:off x="1543190" y="2830082"/>
        <a:ext cx="2023564" cy="1474763"/>
      </dsp:txXfrm>
    </dsp:sp>
    <dsp:sp modelId="{DE48660B-EE56-43D4-A042-F1964DE65824}">
      <dsp:nvSpPr>
        <dsp:cNvPr id="0" name=""/>
        <dsp:cNvSpPr/>
      </dsp:nvSpPr>
      <dsp:spPr>
        <a:xfrm rot="12050532">
          <a:off x="3052131" y="1906902"/>
          <a:ext cx="187435" cy="434988"/>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066800">
            <a:lnSpc>
              <a:spcPct val="90000"/>
            </a:lnSpc>
            <a:spcBef>
              <a:spcPct val="0"/>
            </a:spcBef>
            <a:spcAft>
              <a:spcPct val="35000"/>
            </a:spcAft>
          </a:pPr>
          <a:endParaRPr lang="en-US" sz="2400" kern="1200"/>
        </a:p>
      </dsp:txBody>
      <dsp:txXfrm rot="12050532">
        <a:off x="3052131" y="1906902"/>
        <a:ext cx="187435" cy="434988"/>
      </dsp:txXfrm>
    </dsp:sp>
    <dsp:sp modelId="{31D05C2B-21DB-46C5-AA72-74C8DE36E92A}">
      <dsp:nvSpPr>
        <dsp:cNvPr id="0" name=""/>
        <dsp:cNvSpPr/>
      </dsp:nvSpPr>
      <dsp:spPr>
        <a:xfrm>
          <a:off x="1173755" y="889432"/>
          <a:ext cx="1876487" cy="1682738"/>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r>
            <a:rPr lang="en-US" sz="2400" kern="1200" dirty="0" smtClean="0"/>
            <a:t>Accounts payable</a:t>
          </a:r>
          <a:endParaRPr lang="en-US" sz="2400" kern="1200" dirty="0"/>
        </a:p>
      </dsp:txBody>
      <dsp:txXfrm>
        <a:off x="1173755" y="889432"/>
        <a:ext cx="1876487" cy="1682738"/>
      </dsp:txXfrm>
    </dsp:sp>
  </dsp:spTree>
</dsp:drawing>
</file>

<file path=ppt/diagrams/layout1.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radial5">
  <dgm:title val=""/>
  <dgm:desc val=""/>
  <dgm:catLst>
    <dgm:cat type="relationship" pri="23000"/>
    <dgm:cat type="cycle" pri="1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alg type="cycle">
          <dgm:param type="stAng" val="0"/>
          <dgm:param type="spanAng" val="360"/>
          <dgm:param type="ctrShpMap" val="fNode"/>
        </dgm:alg>
      </dgm:if>
      <dgm:else name="Name3">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parTrans" refType="w" refFor="ch" refForName="centerShape" fact="0.4"/>
      <dgm:constr type="w" for="ch" forName="node" refType="w" refFor="ch" refForName="centerShape" op="equ" fact="1.25"/>
      <dgm:constr type="sp" refType="w" refFor="ch" refForName="centerShape" op="equ" fact="0.4"/>
      <dgm:constr type="sibSp" refType="w" refFor="ch" refForName="node" fact="0.3"/>
      <dgm:constr type="primFontSz" for="ch" forName="centerShape" val="65"/>
      <dgm:constr type="primFontSz" for="des" forName="node" op="equ" val="65"/>
      <dgm:constr type="primFontSz" for="des" forName="node" refType="primFontSz" refFor="ch" refForName="centerShape" op="lte"/>
      <dgm:constr type="primFontSz" for="des" forName="connectorText" op="equ" val="55"/>
      <dgm:constr type="primFontSz" for="des" forName="connectorText" refType="primFontSz" refFor="ch" refForName="centerShape" op="lte" fact="0.8"/>
      <dgm:constr type="primFontSz" for="des" forName="connectorText" refType="primFontSz" refFor="des" refForName="node" op="lte"/>
    </dgm:constrLst>
    <dgm:choose name="Name4">
      <dgm:if name="Name5" axis="ch ch" ptType="node node" st="1 1" cnt="1 0" func="cnt" op="lte" val="6">
        <dgm:ruleLst>
          <dgm:rule type="w" for="ch" forName="node" val="NaN" fact="1" max="NaN"/>
        </dgm:ruleLst>
      </dgm:if>
      <dgm:if name="Name6" axis="ch ch" ptType="node node" st="1 1" cnt="1 0" func="cnt" op="lte" val="8">
        <dgm:ruleLst>
          <dgm:rule type="w" for="ch" forName="node" val="NaN" fact="0.9" max="NaN"/>
        </dgm:ruleLst>
      </dgm:if>
      <dgm:if name="Name7" axis="ch ch" ptType="node node" st="1 1" cnt="1 0" func="cnt" op="lte" val="10">
        <dgm:ruleLst>
          <dgm:rule type="w" for="ch" forName="node" val="NaN" fact="0.8" max="NaN"/>
        </dgm:ruleLst>
      </dgm:if>
      <dgm:if name="Name8" axis="ch ch" ptType="node node" st="1 1" cnt="1 0" func="cnt" op="lte" val="12">
        <dgm:ruleLst>
          <dgm:rule type="w" for="ch" forName="node" val="NaN" fact="0.7" max="NaN"/>
        </dgm:ruleLst>
      </dgm:if>
      <dgm:if name="Name9" axis="ch ch" ptType="node node" st="1 1" cnt="1 0" func="cnt" op="lte" val="14">
        <dgm:ruleLst>
          <dgm:rule type="w" for="ch" forName="node" val="NaN" fact="0.6" max="NaN"/>
        </dgm:ruleLst>
      </dgm:if>
      <dgm:else name="Name10">
        <dgm:ruleLst>
          <dgm:rule type="w" for="ch" forName="node" val="NaN" fact="0.5" max="NaN"/>
        </dgm:ruleLst>
      </dgm:else>
    </dgm:choose>
    <dgm:forEach name="Name11"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2" axis="ch">
        <dgm:forEach name="Name13" axis="self" ptType="parTrans">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h" refType="w" fact="0.85"/>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name="Name14"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w" val="INF" fact="NaN" max="NaN"/>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E4580AE-E538-4DD4-8930-A277638531AE}" type="datetimeFigureOut">
              <a:rPr lang="en-US" smtClean="0"/>
              <a:pPr/>
              <a:t>2/13/2010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513BC25-4B11-440A-BF5A-CAA37DAFD7CB}"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How all this merchandise gets to UAB? Who generates this data?</a:t>
            </a:r>
          </a:p>
          <a:p>
            <a:r>
              <a:rPr lang="en-US" dirty="0" smtClean="0"/>
              <a:t>Data from University-wide vendor management system via an Oracle interface</a:t>
            </a:r>
          </a:p>
          <a:p>
            <a:r>
              <a:rPr lang="en-US" dirty="0" smtClean="0"/>
              <a:t>Orders from nurses and unit secretaries</a:t>
            </a:r>
          </a:p>
          <a:p>
            <a:r>
              <a:rPr lang="en-US" dirty="0" smtClean="0"/>
              <a:t>Data from barcode scanning when supplies arrive by Cardinal Health truck or through UPS/FedEx</a:t>
            </a:r>
          </a:p>
          <a:p>
            <a:endParaRPr lang="en-US" dirty="0"/>
          </a:p>
        </p:txBody>
      </p:sp>
      <p:sp>
        <p:nvSpPr>
          <p:cNvPr id="4" name="Slide Number Placeholder 3"/>
          <p:cNvSpPr>
            <a:spLocks noGrp="1"/>
          </p:cNvSpPr>
          <p:nvPr>
            <p:ph type="sldNum" sz="quarter" idx="10"/>
          </p:nvPr>
        </p:nvSpPr>
        <p:spPr/>
        <p:txBody>
          <a:bodyPr/>
          <a:lstStyle/>
          <a:p>
            <a:fld id="{D513BC25-4B11-440A-BF5A-CAA37DAFD7CB}" type="slidenum">
              <a:rPr lang="en-US" smtClean="0"/>
              <a:pPr/>
              <a:t>2</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 simple drawing of stocking layouts are displayed in the warehouse at all times so that every</a:t>
            </a:r>
            <a:r>
              <a:rPr lang="en-US" baseline="0" dirty="0" smtClean="0"/>
              <a:t> Supply services department (SSD) employee can guide the boxes in proper order to appropriate shelf. </a:t>
            </a:r>
            <a:endParaRPr lang="en-US" dirty="0"/>
          </a:p>
        </p:txBody>
      </p:sp>
      <p:sp>
        <p:nvSpPr>
          <p:cNvPr id="4" name="Slide Number Placeholder 3"/>
          <p:cNvSpPr>
            <a:spLocks noGrp="1"/>
          </p:cNvSpPr>
          <p:nvPr>
            <p:ph type="sldNum" sz="quarter" idx="10"/>
          </p:nvPr>
        </p:nvSpPr>
        <p:spPr/>
        <p:txBody>
          <a:bodyPr/>
          <a:lstStyle/>
          <a:p>
            <a:fld id="{D513BC25-4B11-440A-BF5A-CAA37DAFD7CB}" type="slidenum">
              <a:rPr lang="en-US" smtClean="0"/>
              <a:pPr/>
              <a:t>3</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hangingPunct="0"/>
            <a:r>
              <a:rPr lang="en-US" sz="1200" kern="1200" dirty="0" smtClean="0">
                <a:solidFill>
                  <a:schemeClr val="tx1"/>
                </a:solidFill>
                <a:latin typeface="+mn-lt"/>
                <a:ea typeface="+mn-ea"/>
                <a:cs typeface="+mn-cs"/>
              </a:rPr>
              <a:t>Par levels of supplies are maintained on units and in stockrooms by a team of employees who visit each location six days per week and count remaining inventory with a hand held scanner which then syncs with the Lawson main system. Number</a:t>
            </a:r>
            <a:r>
              <a:rPr lang="en-US" sz="1200" kern="1200" baseline="0" dirty="0" smtClean="0">
                <a:solidFill>
                  <a:schemeClr val="tx1"/>
                </a:solidFill>
                <a:latin typeface="+mn-lt"/>
                <a:ea typeface="+mn-ea"/>
                <a:cs typeface="+mn-cs"/>
              </a:rPr>
              <a:t> of items required are </a:t>
            </a:r>
            <a:r>
              <a:rPr lang="en-US" sz="1200" kern="1200" dirty="0" smtClean="0">
                <a:solidFill>
                  <a:schemeClr val="tx1"/>
                </a:solidFill>
                <a:latin typeface="+mn-lt"/>
                <a:ea typeface="+mn-ea"/>
                <a:cs typeface="+mn-cs"/>
              </a:rPr>
              <a:t>determined by Lawson</a:t>
            </a:r>
            <a:r>
              <a:rPr lang="en-US" sz="1200" kern="1200" baseline="0" dirty="0" smtClean="0">
                <a:solidFill>
                  <a:schemeClr val="tx1"/>
                </a:solidFill>
                <a:latin typeface="+mn-lt"/>
                <a:ea typeface="+mn-ea"/>
                <a:cs typeface="+mn-cs"/>
              </a:rPr>
              <a:t> system. Lawson auto orders the “usual suspects” this way. For specialty ordering, data is manually entered into the system by </a:t>
            </a:r>
            <a:r>
              <a:rPr lang="en-US" sz="1200" kern="1200" dirty="0" smtClean="0"/>
              <a:t>entering either the Lawson number, or a shopping paradigm to search the product catalog or use templates based on common product sets to place standard orders.</a:t>
            </a:r>
            <a:endParaRPr lang="en-US" dirty="0"/>
          </a:p>
        </p:txBody>
      </p:sp>
      <p:sp>
        <p:nvSpPr>
          <p:cNvPr id="4" name="Slide Number Placeholder 3"/>
          <p:cNvSpPr>
            <a:spLocks noGrp="1"/>
          </p:cNvSpPr>
          <p:nvPr>
            <p:ph type="sldNum" sz="quarter" idx="10"/>
          </p:nvPr>
        </p:nvSpPr>
        <p:spPr/>
        <p:txBody>
          <a:bodyPr/>
          <a:lstStyle/>
          <a:p>
            <a:fld id="{D513BC25-4B11-440A-BF5A-CAA37DAFD7CB}" type="slidenum">
              <a:rPr lang="en-US" smtClean="0"/>
              <a:pPr/>
              <a:t>4</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baseline="0" dirty="0" smtClean="0">
                <a:solidFill>
                  <a:schemeClr val="tx1"/>
                </a:solidFill>
                <a:latin typeface="+mn-lt"/>
                <a:ea typeface="+mn-ea"/>
                <a:cs typeface="+mn-cs"/>
              </a:rPr>
              <a:t>Data downstream (out of Lawson) to vendors is done through GHX . Orders go into Lawson and become requisitions, which then become purchase orders, which then go through the GHX EDI system for vendor fulfillment. </a:t>
            </a:r>
            <a:r>
              <a:rPr lang="en-US" dirty="0" smtClean="0"/>
              <a:t>GHX system integrates with Lawson to allow UAB to automate the invoicing lifecycle. This improves payment accuracy and reduces invoice processing cycle times.</a:t>
            </a:r>
            <a:r>
              <a:rPr lang="en-US" baseline="0" dirty="0" smtClean="0"/>
              <a:t> </a:t>
            </a:r>
            <a:r>
              <a:rPr lang="en-US" sz="1200" kern="1200" baseline="0" dirty="0" smtClean="0">
                <a:solidFill>
                  <a:schemeClr val="tx1"/>
                </a:solidFill>
                <a:latin typeface="+mn-lt"/>
                <a:ea typeface="+mn-ea"/>
                <a:cs typeface="+mn-cs"/>
              </a:rPr>
              <a:t>The</a:t>
            </a:r>
            <a:r>
              <a:rPr lang="en-US" sz="1200" kern="1200" dirty="0" smtClean="0">
                <a:solidFill>
                  <a:schemeClr val="tx1"/>
                </a:solidFill>
                <a:latin typeface="+mn-lt"/>
                <a:ea typeface="+mn-ea"/>
                <a:cs typeface="+mn-cs"/>
              </a:rPr>
              <a:t> payments are fed via</a:t>
            </a:r>
            <a:r>
              <a:rPr lang="en-US" sz="1200" kern="1200" baseline="0" dirty="0" smtClean="0">
                <a:solidFill>
                  <a:schemeClr val="tx1"/>
                </a:solidFill>
                <a:latin typeface="+mn-lt"/>
                <a:ea typeface="+mn-ea"/>
                <a:cs typeface="+mn-cs"/>
              </a:rPr>
              <a:t> </a:t>
            </a:r>
            <a:r>
              <a:rPr lang="en-US" sz="1200" kern="1200" dirty="0" smtClean="0">
                <a:solidFill>
                  <a:schemeClr val="tx1"/>
                </a:solidFill>
                <a:latin typeface="+mn-lt"/>
                <a:ea typeface="+mn-ea"/>
                <a:cs typeface="+mn-cs"/>
              </a:rPr>
              <a:t>electronic data interchange (EDI) through a secure Internet connection to</a:t>
            </a:r>
            <a:r>
              <a:rPr lang="en-US" sz="1200" kern="1200" baseline="0" dirty="0" smtClean="0">
                <a:solidFill>
                  <a:schemeClr val="tx1"/>
                </a:solidFill>
                <a:latin typeface="+mn-lt"/>
                <a:ea typeface="+mn-ea"/>
                <a:cs typeface="+mn-cs"/>
              </a:rPr>
              <a:t> Lawson.</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baseline="0" dirty="0" smtClean="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D513BC25-4B11-440A-BF5A-CAA37DAFD7CB}" type="slidenum">
              <a:rPr lang="en-US" smtClean="0"/>
              <a:pPr/>
              <a:t>6</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Data also moves from Lawson to  a number of UAB Oracle systems through interfaces. These interfaces include</a:t>
            </a:r>
            <a:endParaRPr lang="en-US" dirty="0"/>
          </a:p>
        </p:txBody>
      </p:sp>
      <p:sp>
        <p:nvSpPr>
          <p:cNvPr id="4" name="Slide Number Placeholder 3"/>
          <p:cNvSpPr>
            <a:spLocks noGrp="1"/>
          </p:cNvSpPr>
          <p:nvPr>
            <p:ph type="sldNum" sz="quarter" idx="10"/>
          </p:nvPr>
        </p:nvSpPr>
        <p:spPr/>
        <p:txBody>
          <a:bodyPr/>
          <a:lstStyle/>
          <a:p>
            <a:fld id="{D513BC25-4B11-440A-BF5A-CAA37DAFD7CB}" type="slidenum">
              <a:rPr lang="en-US" smtClean="0"/>
              <a:pPr/>
              <a:t>7</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The Lawson System is used by Support Services Department (SSD) employees who receive, store and deliver materials to various users throughout the hospital.  These employees include workers who receive and scan packages from Cardinal, the major distributor of supplies to the medical center as well as supply clerks who manage paper packing slips for materials from FedEx and UPS and other shippers.  Utilizing the Lawson system they perform “mail room” type duties, cross-checking packages with computerized orders.  Par levels of supplies are maintained on units and in stockrooms by a team of employees who visit each location six days per week and count remaining inventory with a hand held scanner which then syncs with the Lawson main system to determine what materials require replenishment.  The entire department is supervised by managers who access the system to monitor the cycle. Higher levels of administration in finance and accounting also utilize the system, although purchasing is actually run under another system from UAB which interfaces with Lawson.</a:t>
            </a:r>
          </a:p>
          <a:p>
            <a:endParaRPr lang="en-US" dirty="0"/>
          </a:p>
        </p:txBody>
      </p:sp>
      <p:sp>
        <p:nvSpPr>
          <p:cNvPr id="4" name="Slide Number Placeholder 3"/>
          <p:cNvSpPr>
            <a:spLocks noGrp="1"/>
          </p:cNvSpPr>
          <p:nvPr>
            <p:ph type="sldNum" sz="quarter" idx="10"/>
          </p:nvPr>
        </p:nvSpPr>
        <p:spPr/>
        <p:txBody>
          <a:bodyPr/>
          <a:lstStyle/>
          <a:p>
            <a:fld id="{D513BC25-4B11-440A-BF5A-CAA37DAFD7CB}" type="slidenum">
              <a:rPr lang="en-US" smtClean="0"/>
              <a:pPr/>
              <a:t>8</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What we liked about Lawson is that it offers great accessibility to order supplies</a:t>
            </a:r>
            <a:r>
              <a:rPr lang="en-US" baseline="0" dirty="0" smtClean="0"/>
              <a:t> to almost all users who are authorized to use the system. Not only supply</a:t>
            </a:r>
            <a:r>
              <a:rPr lang="en-US" dirty="0" smtClean="0"/>
              <a:t> managers but physicians, nurses and unit secretaries are trained to use the system and they can place orders at</a:t>
            </a:r>
            <a:r>
              <a:rPr lang="en-US" baseline="0" dirty="0" smtClean="0"/>
              <a:t> any time of the day and hence great flexibility</a:t>
            </a:r>
            <a:r>
              <a:rPr lang="en-US" dirty="0" smtClean="0"/>
              <a:t>.  Orders are  compiled by</a:t>
            </a:r>
            <a:r>
              <a:rPr lang="en-US" baseline="0" dirty="0" smtClean="0"/>
              <a:t> 10 pm/ 6 days a week and arrive very next day from various vendors by 1 pm. It complies with the Just In Time philosophy adopted by SSD. </a:t>
            </a:r>
            <a:r>
              <a:rPr lang="en-US" sz="1200" kern="1200" dirty="0" smtClean="0">
                <a:solidFill>
                  <a:schemeClr val="tx1"/>
                </a:solidFill>
                <a:latin typeface="+mn-lt"/>
                <a:ea typeface="+mn-ea"/>
                <a:cs typeface="+mn-cs"/>
              </a:rPr>
              <a:t>UAB uses a set of codes called</a:t>
            </a:r>
            <a:r>
              <a:rPr lang="en-US" sz="1200" kern="1200" baseline="0" dirty="0" smtClean="0">
                <a:solidFill>
                  <a:schemeClr val="tx1"/>
                </a:solidFill>
                <a:latin typeface="+mn-lt"/>
                <a:ea typeface="+mn-ea"/>
                <a:cs typeface="+mn-cs"/>
              </a:rPr>
              <a:t> </a:t>
            </a:r>
            <a:r>
              <a:rPr lang="en-US" dirty="0" smtClean="0"/>
              <a:t>United Nations Standard Products and Services Classification </a:t>
            </a:r>
            <a:r>
              <a:rPr lang="en-US" sz="1200" kern="1200" dirty="0" smtClean="0">
                <a:solidFill>
                  <a:schemeClr val="tx1"/>
                </a:solidFill>
                <a:latin typeface="+mn-lt"/>
                <a:ea typeface="+mn-ea"/>
                <a:cs typeface="+mn-cs"/>
              </a:rPr>
              <a:t>(UNSPSC) codes that allow the Support Services Department to compare purchases and spending against other institutions. So the</a:t>
            </a:r>
            <a:r>
              <a:rPr lang="en-US" sz="1200" kern="1200" baseline="0" dirty="0" smtClean="0">
                <a:solidFill>
                  <a:schemeClr val="tx1"/>
                </a:solidFill>
                <a:latin typeface="+mn-lt"/>
                <a:ea typeface="+mn-ea"/>
                <a:cs typeface="+mn-cs"/>
              </a:rPr>
              <a:t> comparison is fair. </a:t>
            </a:r>
            <a:r>
              <a:rPr lang="en-US" sz="1200" kern="1200" dirty="0" smtClean="0">
                <a:solidFill>
                  <a:schemeClr val="tx1"/>
                </a:solidFill>
                <a:latin typeface="+mn-lt"/>
                <a:ea typeface="+mn-ea"/>
                <a:cs typeface="+mn-cs"/>
              </a:rPr>
              <a:t>UNSPSC codes are classification codes that group similar products allowing buyers to code purchases to analyze their spending.</a:t>
            </a:r>
            <a:r>
              <a:rPr lang="en-US" sz="1200" kern="1200" baseline="0" dirty="0" smtClean="0">
                <a:solidFill>
                  <a:schemeClr val="tx1"/>
                </a:solidFill>
                <a:latin typeface="+mn-lt"/>
                <a:ea typeface="+mn-ea"/>
                <a:cs typeface="+mn-cs"/>
              </a:rPr>
              <a:t> Just like at Target store, your receipt displays your spending by category for example, baby items, food items, etc. </a:t>
            </a:r>
            <a:endParaRPr lang="en-US" dirty="0" smtClean="0"/>
          </a:p>
          <a:p>
            <a:r>
              <a:rPr lang="en-US" dirty="0" smtClean="0"/>
              <a:t>Users are not required to have a specialized degree; they can learn and update the knowledge by attending special trainings,</a:t>
            </a:r>
            <a:r>
              <a:rPr lang="en-US" baseline="0" dirty="0" smtClean="0"/>
              <a:t> labs, seminars or webinars. </a:t>
            </a:r>
            <a:endParaRPr lang="en-US" dirty="0" smtClean="0"/>
          </a:p>
          <a:p>
            <a:r>
              <a:rPr lang="en-US" dirty="0" smtClean="0"/>
              <a:t>Over 2000 employees are trained on the system, but approximately 500 individuals are regular users. Average</a:t>
            </a:r>
            <a:r>
              <a:rPr lang="en-US" baseline="0" dirty="0" smtClean="0"/>
              <a:t> training time for end users is 4</a:t>
            </a:r>
            <a:r>
              <a:rPr lang="en-US" dirty="0" smtClean="0"/>
              <a:t>5 minutes. </a:t>
            </a:r>
          </a:p>
          <a:p>
            <a:r>
              <a:rPr lang="en-US" dirty="0" smtClean="0"/>
              <a:t>Ease and </a:t>
            </a:r>
            <a:r>
              <a:rPr lang="en-US" baseline="0" dirty="0" smtClean="0"/>
              <a:t>quality of reports by Lawson is much better than ESI system (the earlier system at UAB)</a:t>
            </a:r>
            <a:endParaRPr lang="en-US" dirty="0"/>
          </a:p>
        </p:txBody>
      </p:sp>
      <p:sp>
        <p:nvSpPr>
          <p:cNvPr id="4" name="Slide Number Placeholder 3"/>
          <p:cNvSpPr>
            <a:spLocks noGrp="1"/>
          </p:cNvSpPr>
          <p:nvPr>
            <p:ph type="sldNum" sz="quarter" idx="10"/>
          </p:nvPr>
        </p:nvSpPr>
        <p:spPr/>
        <p:txBody>
          <a:bodyPr/>
          <a:lstStyle/>
          <a:p>
            <a:fld id="{D513BC25-4B11-440A-BF5A-CAA37DAFD7CB}" type="slidenum">
              <a:rPr lang="en-US" smtClean="0"/>
              <a:pPr/>
              <a:t>9</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UAB is planning to add RFID for faster uploads of counts from handhelds. This is going to be implemented over the next few months. The system display looked more geeky and tedious. That could have been more user friendly and intuitive. The</a:t>
            </a:r>
            <a:r>
              <a:rPr lang="en-US" baseline="0" dirty="0" smtClean="0"/>
              <a:t> manual feeding of data, especially the specialty items can take a while as there is no unique description for some of the medical supplies items. Choice of multiple descriptions or keywords can simplify the manual ordering of specialty items.  </a:t>
            </a:r>
            <a:endParaRPr lang="en-US" dirty="0"/>
          </a:p>
        </p:txBody>
      </p:sp>
      <p:sp>
        <p:nvSpPr>
          <p:cNvPr id="4" name="Slide Number Placeholder 3"/>
          <p:cNvSpPr>
            <a:spLocks noGrp="1"/>
          </p:cNvSpPr>
          <p:nvPr>
            <p:ph type="sldNum" sz="quarter" idx="10"/>
          </p:nvPr>
        </p:nvSpPr>
        <p:spPr/>
        <p:txBody>
          <a:bodyPr/>
          <a:lstStyle/>
          <a:p>
            <a:fld id="{D513BC25-4B11-440A-BF5A-CAA37DAFD7CB}" type="slidenum">
              <a:rPr lang="en-US" smtClean="0"/>
              <a:pPr/>
              <a:t>10</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7" name="Picture 6" descr="corporate cover image AMER"/>
          <p:cNvPicPr>
            <a:picLocks noChangeAspect="1" noChangeArrowheads="1"/>
          </p:cNvPicPr>
          <p:nvPr userDrawn="1"/>
        </p:nvPicPr>
        <p:blipFill>
          <a:blip r:embed="rId2"/>
          <a:srcRect/>
          <a:stretch>
            <a:fillRect/>
          </a:stretch>
        </p:blipFill>
        <p:spPr bwMode="auto">
          <a:xfrm>
            <a:off x="0" y="-28218"/>
            <a:ext cx="9142413" cy="6856413"/>
          </a:xfrm>
          <a:prstGeom prst="rect">
            <a:avLst/>
          </a:prstGeom>
          <a:noFill/>
          <a:ln w="12700">
            <a:noFill/>
            <a:miter lim="800000"/>
            <a:headEnd/>
            <a:tailEnd/>
          </a:ln>
        </p:spPr>
      </p:pic>
      <p:sp>
        <p:nvSpPr>
          <p:cNvPr id="4" name="Date Placeholder 3"/>
          <p:cNvSpPr>
            <a:spLocks noGrp="1"/>
          </p:cNvSpPr>
          <p:nvPr>
            <p:ph type="dt" sz="half" idx="10"/>
          </p:nvPr>
        </p:nvSpPr>
        <p:spPr>
          <a:xfrm>
            <a:off x="457200" y="6463070"/>
            <a:ext cx="2133600" cy="365125"/>
          </a:xfrm>
        </p:spPr>
        <p:txBody>
          <a:bodyPr/>
          <a:lstStyle/>
          <a:p>
            <a:fld id="{81FD781D-6B08-F64A-9FCA-A6FE5E57329F}" type="datetimeFigureOut">
              <a:rPr lang="en-US" smtClean="0"/>
              <a:pPr/>
              <a:t>2/13/2010</a:t>
            </a:fld>
            <a:endParaRPr lang="en-US"/>
          </a:p>
        </p:txBody>
      </p:sp>
      <p:sp>
        <p:nvSpPr>
          <p:cNvPr id="5" name="Footer Placeholder 4"/>
          <p:cNvSpPr>
            <a:spLocks noGrp="1"/>
          </p:cNvSpPr>
          <p:nvPr>
            <p:ph type="ftr" sz="quarter" idx="11"/>
          </p:nvPr>
        </p:nvSpPr>
        <p:spPr>
          <a:xfrm>
            <a:off x="3124200" y="6463070"/>
            <a:ext cx="2895600" cy="365125"/>
          </a:xfrm>
        </p:spPr>
        <p:txBody>
          <a:bodyPr/>
          <a:lstStyle/>
          <a:p>
            <a:r>
              <a:rPr lang="en-US" dirty="0" smtClean="0"/>
              <a:t>UAB Health Informatics</a:t>
            </a:r>
            <a:endParaRPr lang="en-US" dirty="0"/>
          </a:p>
        </p:txBody>
      </p:sp>
      <p:sp>
        <p:nvSpPr>
          <p:cNvPr id="6" name="Slide Number Placeholder 5"/>
          <p:cNvSpPr>
            <a:spLocks noGrp="1"/>
          </p:cNvSpPr>
          <p:nvPr>
            <p:ph type="sldNum" sz="quarter" idx="12"/>
          </p:nvPr>
        </p:nvSpPr>
        <p:spPr>
          <a:xfrm>
            <a:off x="6553200" y="6463070"/>
            <a:ext cx="2133600" cy="365125"/>
          </a:xfrm>
        </p:spPr>
        <p:txBody>
          <a:bodyPr/>
          <a:lstStyle/>
          <a:p>
            <a:fld id="{E5CE1EA1-A6A9-0A43-98C2-EC407A151896}" type="slidenum">
              <a:rPr lang="en-US" smtClean="0"/>
              <a:pPr/>
              <a:t>‹#›</a:t>
            </a:fld>
            <a:endParaRPr lang="en-US"/>
          </a:p>
        </p:txBody>
      </p:sp>
      <p:sp>
        <p:nvSpPr>
          <p:cNvPr id="9" name="Text Placeholder 8"/>
          <p:cNvSpPr>
            <a:spLocks noGrp="1"/>
          </p:cNvSpPr>
          <p:nvPr>
            <p:ph type="body" sz="quarter" idx="13" hasCustomPrompt="1"/>
          </p:nvPr>
        </p:nvSpPr>
        <p:spPr>
          <a:xfrm>
            <a:off x="838200" y="4488953"/>
            <a:ext cx="7772400" cy="747622"/>
          </a:xfrm>
        </p:spPr>
        <p:txBody>
          <a:bodyPr>
            <a:normAutofit/>
          </a:bodyPr>
          <a:lstStyle>
            <a:lvl1pPr algn="r">
              <a:buNone/>
              <a:defRPr sz="3600"/>
            </a:lvl1pPr>
          </a:lstStyle>
          <a:p>
            <a:pPr lvl="0"/>
            <a:r>
              <a:rPr lang="en-US" dirty="0" smtClean="0"/>
              <a:t>Click to edit Title text</a:t>
            </a:r>
          </a:p>
        </p:txBody>
      </p:sp>
      <p:sp>
        <p:nvSpPr>
          <p:cNvPr id="10" name="Text Placeholder 8"/>
          <p:cNvSpPr>
            <a:spLocks noGrp="1"/>
          </p:cNvSpPr>
          <p:nvPr>
            <p:ph type="body" sz="quarter" idx="14" hasCustomPrompt="1"/>
          </p:nvPr>
        </p:nvSpPr>
        <p:spPr>
          <a:xfrm>
            <a:off x="838200" y="5236575"/>
            <a:ext cx="7772400" cy="914400"/>
          </a:xfrm>
        </p:spPr>
        <p:txBody>
          <a:bodyPr>
            <a:normAutofit/>
          </a:bodyPr>
          <a:lstStyle>
            <a:lvl1pPr algn="r">
              <a:buNone/>
              <a:defRPr sz="2800" i="1">
                <a:solidFill>
                  <a:schemeClr val="bg1">
                    <a:lumMod val="50000"/>
                  </a:schemeClr>
                </a:solidFill>
              </a:defRPr>
            </a:lvl1pPr>
          </a:lstStyle>
          <a:p>
            <a:pPr lvl="0"/>
            <a:r>
              <a:rPr lang="en-US" dirty="0" smtClean="0"/>
              <a:t>Click to edit subtitle text</a:t>
            </a:r>
          </a:p>
        </p:txBody>
      </p:sp>
      <p:pic>
        <p:nvPicPr>
          <p:cNvPr id="11" name="Picture 5" descr="logga_ny"/>
          <p:cNvPicPr>
            <a:picLocks noChangeAspect="1" noChangeArrowheads="1"/>
          </p:cNvPicPr>
          <p:nvPr userDrawn="1"/>
        </p:nvPicPr>
        <p:blipFill>
          <a:blip r:embed="rId3"/>
          <a:srcRect/>
          <a:stretch>
            <a:fillRect/>
          </a:stretch>
        </p:blipFill>
        <p:spPr bwMode="auto">
          <a:xfrm>
            <a:off x="0" y="0"/>
            <a:ext cx="1952625" cy="533400"/>
          </a:xfrm>
          <a:prstGeom prst="rect">
            <a:avLst/>
          </a:prstGeom>
          <a:noFill/>
          <a:ln w="9525">
            <a:noFill/>
            <a:miter lim="800000"/>
            <a:headEnd/>
            <a:tailEnd/>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1FD781D-6B08-F64A-9FCA-A6FE5E57329F}" type="datetimeFigureOut">
              <a:rPr lang="en-US" smtClean="0"/>
              <a:pPr/>
              <a:t>2/13/2010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5CE1EA1-A6A9-0A43-98C2-EC407A151896}"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1FD781D-6B08-F64A-9FCA-A6FE5E57329F}" type="datetimeFigureOut">
              <a:rPr lang="en-US" smtClean="0"/>
              <a:pPr/>
              <a:t>2/13/2010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5CE1EA1-A6A9-0A43-98C2-EC407A151896}"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87008" y="274638"/>
            <a:ext cx="8099791" cy="1143000"/>
          </a:xfrm>
        </p:spPr>
        <p:txBody>
          <a:bodyPr/>
          <a:lstStyle/>
          <a:p>
            <a:r>
              <a:rPr lang="en-US" smtClean="0"/>
              <a:t>Click to edit Master title style</a:t>
            </a:r>
            <a:endParaRPr lang="en-US"/>
          </a:p>
        </p:txBody>
      </p:sp>
      <p:sp>
        <p:nvSpPr>
          <p:cNvPr id="3" name="Content Placeholder 2"/>
          <p:cNvSpPr>
            <a:spLocks noGrp="1"/>
          </p:cNvSpPr>
          <p:nvPr>
            <p:ph idx="1"/>
          </p:nvPr>
        </p:nvSpPr>
        <p:spPr>
          <a:xfrm>
            <a:off x="587008" y="1600200"/>
            <a:ext cx="8099792" cy="4525963"/>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a:xfrm>
            <a:off x="457200" y="6463070"/>
            <a:ext cx="2133600" cy="365125"/>
          </a:xfrm>
        </p:spPr>
        <p:txBody>
          <a:bodyPr/>
          <a:lstStyle/>
          <a:p>
            <a:fld id="{81FD781D-6B08-F64A-9FCA-A6FE5E57329F}" type="datetimeFigureOut">
              <a:rPr lang="en-US" smtClean="0"/>
              <a:pPr/>
              <a:t>2/13/2010</a:t>
            </a:fld>
            <a:endParaRPr lang="en-US"/>
          </a:p>
        </p:txBody>
      </p:sp>
      <p:sp>
        <p:nvSpPr>
          <p:cNvPr id="5" name="Footer Placeholder 4"/>
          <p:cNvSpPr>
            <a:spLocks noGrp="1"/>
          </p:cNvSpPr>
          <p:nvPr>
            <p:ph type="ftr" sz="quarter" idx="11"/>
          </p:nvPr>
        </p:nvSpPr>
        <p:spPr>
          <a:xfrm>
            <a:off x="3124200" y="6463070"/>
            <a:ext cx="2895600" cy="365125"/>
          </a:xfrm>
        </p:spPr>
        <p:txBody>
          <a:bodyPr/>
          <a:lstStyle/>
          <a:p>
            <a:endParaRPr lang="en-US"/>
          </a:p>
        </p:txBody>
      </p:sp>
      <p:sp>
        <p:nvSpPr>
          <p:cNvPr id="6" name="Slide Number Placeholder 5"/>
          <p:cNvSpPr>
            <a:spLocks noGrp="1"/>
          </p:cNvSpPr>
          <p:nvPr>
            <p:ph type="sldNum" sz="quarter" idx="12"/>
          </p:nvPr>
        </p:nvSpPr>
        <p:spPr>
          <a:xfrm>
            <a:off x="6553200" y="6463070"/>
            <a:ext cx="2133600" cy="365125"/>
          </a:xfrm>
        </p:spPr>
        <p:txBody>
          <a:bodyPr/>
          <a:lstStyle/>
          <a:p>
            <a:fld id="{E5CE1EA1-A6A9-0A43-98C2-EC407A151896}"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457200" y="6463070"/>
            <a:ext cx="2133600" cy="365125"/>
          </a:xfrm>
        </p:spPr>
        <p:txBody>
          <a:bodyPr/>
          <a:lstStyle/>
          <a:p>
            <a:fld id="{81FD781D-6B08-F64A-9FCA-A6FE5E57329F}" type="datetimeFigureOut">
              <a:rPr lang="en-US" smtClean="0"/>
              <a:pPr/>
              <a:t>2/13/2010</a:t>
            </a:fld>
            <a:endParaRPr lang="en-US"/>
          </a:p>
        </p:txBody>
      </p:sp>
      <p:sp>
        <p:nvSpPr>
          <p:cNvPr id="5" name="Footer Placeholder 4"/>
          <p:cNvSpPr>
            <a:spLocks noGrp="1"/>
          </p:cNvSpPr>
          <p:nvPr>
            <p:ph type="ftr" sz="quarter" idx="11"/>
          </p:nvPr>
        </p:nvSpPr>
        <p:spPr>
          <a:xfrm>
            <a:off x="3124200" y="6463070"/>
            <a:ext cx="2895600" cy="365125"/>
          </a:xfrm>
        </p:spPr>
        <p:txBody>
          <a:bodyPr/>
          <a:lstStyle/>
          <a:p>
            <a:endParaRPr lang="en-US"/>
          </a:p>
        </p:txBody>
      </p:sp>
      <p:sp>
        <p:nvSpPr>
          <p:cNvPr id="6" name="Slide Number Placeholder 5"/>
          <p:cNvSpPr>
            <a:spLocks noGrp="1"/>
          </p:cNvSpPr>
          <p:nvPr>
            <p:ph type="sldNum" sz="quarter" idx="12"/>
          </p:nvPr>
        </p:nvSpPr>
        <p:spPr>
          <a:xfrm>
            <a:off x="6553200" y="6463070"/>
            <a:ext cx="2133600" cy="365125"/>
          </a:xfrm>
        </p:spPr>
        <p:txBody>
          <a:bodyPr/>
          <a:lstStyle/>
          <a:p>
            <a:fld id="{E5CE1EA1-A6A9-0A43-98C2-EC407A151896}"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08354" y="274638"/>
            <a:ext cx="8078445"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608354" y="1600200"/>
            <a:ext cx="3887446"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463070"/>
            <a:ext cx="2133600" cy="365125"/>
          </a:xfrm>
        </p:spPr>
        <p:txBody>
          <a:bodyPr/>
          <a:lstStyle/>
          <a:p>
            <a:fld id="{81FD781D-6B08-F64A-9FCA-A6FE5E57329F}" type="datetimeFigureOut">
              <a:rPr lang="en-US" smtClean="0"/>
              <a:pPr/>
              <a:t>2/13/2010</a:t>
            </a:fld>
            <a:endParaRPr lang="en-US"/>
          </a:p>
        </p:txBody>
      </p:sp>
      <p:sp>
        <p:nvSpPr>
          <p:cNvPr id="6" name="Footer Placeholder 5"/>
          <p:cNvSpPr>
            <a:spLocks noGrp="1"/>
          </p:cNvSpPr>
          <p:nvPr>
            <p:ph type="ftr" sz="quarter" idx="11"/>
          </p:nvPr>
        </p:nvSpPr>
        <p:spPr>
          <a:xfrm>
            <a:off x="3124200" y="6463070"/>
            <a:ext cx="2895600" cy="365125"/>
          </a:xfrm>
        </p:spPr>
        <p:txBody>
          <a:bodyPr/>
          <a:lstStyle/>
          <a:p>
            <a:endParaRPr lang="en-US"/>
          </a:p>
        </p:txBody>
      </p:sp>
      <p:sp>
        <p:nvSpPr>
          <p:cNvPr id="7" name="Slide Number Placeholder 6"/>
          <p:cNvSpPr>
            <a:spLocks noGrp="1"/>
          </p:cNvSpPr>
          <p:nvPr>
            <p:ph type="sldNum" sz="quarter" idx="12"/>
          </p:nvPr>
        </p:nvSpPr>
        <p:spPr>
          <a:xfrm>
            <a:off x="6553200" y="6463070"/>
            <a:ext cx="2133600" cy="365125"/>
          </a:xfrm>
        </p:spPr>
        <p:txBody>
          <a:bodyPr/>
          <a:lstStyle/>
          <a:p>
            <a:fld id="{E5CE1EA1-A6A9-0A43-98C2-EC407A151896}"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8354" y="274638"/>
            <a:ext cx="8078445" cy="1143000"/>
          </a:xfrm>
        </p:spPr>
        <p:txBody>
          <a:bodyPr/>
          <a:lstStyle>
            <a:lvl1pPr>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608354" y="1535113"/>
            <a:ext cx="3889034"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608354" y="2174875"/>
            <a:ext cx="3889034"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4781456" y="1535113"/>
            <a:ext cx="3905344"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81456" y="2174875"/>
            <a:ext cx="3905344"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a:xfrm>
            <a:off x="457200" y="6463070"/>
            <a:ext cx="2133600" cy="365125"/>
          </a:xfrm>
        </p:spPr>
        <p:txBody>
          <a:bodyPr/>
          <a:lstStyle/>
          <a:p>
            <a:fld id="{81FD781D-6B08-F64A-9FCA-A6FE5E57329F}" type="datetimeFigureOut">
              <a:rPr lang="en-US" smtClean="0"/>
              <a:pPr/>
              <a:t>2/13/2010</a:t>
            </a:fld>
            <a:endParaRPr lang="en-US"/>
          </a:p>
        </p:txBody>
      </p:sp>
      <p:sp>
        <p:nvSpPr>
          <p:cNvPr id="8" name="Footer Placeholder 7"/>
          <p:cNvSpPr>
            <a:spLocks noGrp="1"/>
          </p:cNvSpPr>
          <p:nvPr>
            <p:ph type="ftr" sz="quarter" idx="11"/>
          </p:nvPr>
        </p:nvSpPr>
        <p:spPr>
          <a:xfrm>
            <a:off x="3124200" y="6463070"/>
            <a:ext cx="2895600" cy="365125"/>
          </a:xfrm>
        </p:spPr>
        <p:txBody>
          <a:bodyPr/>
          <a:lstStyle/>
          <a:p>
            <a:endParaRPr lang="en-US"/>
          </a:p>
        </p:txBody>
      </p:sp>
      <p:sp>
        <p:nvSpPr>
          <p:cNvPr id="9" name="Slide Number Placeholder 8"/>
          <p:cNvSpPr>
            <a:spLocks noGrp="1"/>
          </p:cNvSpPr>
          <p:nvPr>
            <p:ph type="sldNum" sz="quarter" idx="12"/>
          </p:nvPr>
        </p:nvSpPr>
        <p:spPr>
          <a:xfrm>
            <a:off x="6553200" y="6463070"/>
            <a:ext cx="2133600" cy="365125"/>
          </a:xfrm>
        </p:spPr>
        <p:txBody>
          <a:bodyPr/>
          <a:lstStyle/>
          <a:p>
            <a:fld id="{E5CE1EA1-A6A9-0A43-98C2-EC407A151896}"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08354" y="274638"/>
            <a:ext cx="8078445" cy="1143000"/>
          </a:xfrm>
        </p:spPr>
        <p:txBody>
          <a:bodyPr/>
          <a:lstStyle/>
          <a:p>
            <a:r>
              <a:rPr lang="en-US" smtClean="0"/>
              <a:t>Click to edit Master title style</a:t>
            </a:r>
            <a:endParaRPr lang="en-US"/>
          </a:p>
        </p:txBody>
      </p:sp>
      <p:sp>
        <p:nvSpPr>
          <p:cNvPr id="3" name="Date Placeholder 2"/>
          <p:cNvSpPr>
            <a:spLocks noGrp="1"/>
          </p:cNvSpPr>
          <p:nvPr>
            <p:ph type="dt" sz="half" idx="10"/>
          </p:nvPr>
        </p:nvSpPr>
        <p:spPr>
          <a:xfrm>
            <a:off x="457200" y="6473742"/>
            <a:ext cx="2133600" cy="365125"/>
          </a:xfrm>
        </p:spPr>
        <p:txBody>
          <a:bodyPr/>
          <a:lstStyle/>
          <a:p>
            <a:fld id="{81FD781D-6B08-F64A-9FCA-A6FE5E57329F}" type="datetimeFigureOut">
              <a:rPr lang="en-US" smtClean="0"/>
              <a:pPr/>
              <a:t>2/13/2010</a:t>
            </a:fld>
            <a:endParaRPr lang="en-US"/>
          </a:p>
        </p:txBody>
      </p:sp>
      <p:sp>
        <p:nvSpPr>
          <p:cNvPr id="4" name="Footer Placeholder 3"/>
          <p:cNvSpPr>
            <a:spLocks noGrp="1"/>
          </p:cNvSpPr>
          <p:nvPr>
            <p:ph type="ftr" sz="quarter" idx="11"/>
          </p:nvPr>
        </p:nvSpPr>
        <p:spPr>
          <a:xfrm>
            <a:off x="3124200" y="6473742"/>
            <a:ext cx="2895600" cy="365125"/>
          </a:xfrm>
        </p:spPr>
        <p:txBody>
          <a:bodyPr/>
          <a:lstStyle/>
          <a:p>
            <a:endParaRPr lang="en-US"/>
          </a:p>
        </p:txBody>
      </p:sp>
      <p:sp>
        <p:nvSpPr>
          <p:cNvPr id="5" name="Slide Number Placeholder 4"/>
          <p:cNvSpPr>
            <a:spLocks noGrp="1"/>
          </p:cNvSpPr>
          <p:nvPr>
            <p:ph type="sldNum" sz="quarter" idx="12"/>
          </p:nvPr>
        </p:nvSpPr>
        <p:spPr>
          <a:xfrm>
            <a:off x="6553200" y="6473742"/>
            <a:ext cx="2133600" cy="365125"/>
          </a:xfrm>
        </p:spPr>
        <p:txBody>
          <a:bodyPr/>
          <a:lstStyle/>
          <a:p>
            <a:fld id="{E5CE1EA1-A6A9-0A43-98C2-EC407A151896}"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1FD781D-6B08-F64A-9FCA-A6FE5E57329F}" type="datetimeFigureOut">
              <a:rPr lang="en-US" smtClean="0"/>
              <a:pPr/>
              <a:t>2/13/2010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5CE1EA1-A6A9-0A43-98C2-EC407A151896}"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1FD781D-6B08-F64A-9FCA-A6FE5E57329F}" type="datetimeFigureOut">
              <a:rPr lang="en-US" smtClean="0"/>
              <a:pPr/>
              <a:t>2/13/2010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5CE1EA1-A6A9-0A43-98C2-EC407A151896}"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1FD781D-6B08-F64A-9FCA-A6FE5E57329F}" type="datetimeFigureOut">
              <a:rPr lang="en-US" smtClean="0"/>
              <a:pPr/>
              <a:t>2/13/2010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5CE1EA1-A6A9-0A43-98C2-EC407A151896}"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1FD781D-6B08-F64A-9FCA-A6FE5E57329F}" type="datetimeFigureOut">
              <a:rPr lang="en-US" smtClean="0"/>
              <a:pPr/>
              <a:t>2/13/2010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5CE1EA1-A6A9-0A43-98C2-EC407A151896}" type="slidenum">
              <a:rPr lang="en-US" smtClean="0"/>
              <a:pPr/>
              <a:t>‹#›</a:t>
            </a:fld>
            <a:endParaRPr lang="en-US"/>
          </a:p>
        </p:txBody>
      </p:sp>
      <p:pic>
        <p:nvPicPr>
          <p:cNvPr id="7" name="Picture 2" descr="Corporate"/>
          <p:cNvPicPr>
            <a:picLocks noChangeAspect="1" noChangeArrowheads="1"/>
          </p:cNvPicPr>
          <p:nvPr userDrawn="1"/>
        </p:nvPicPr>
        <p:blipFill>
          <a:blip r:embed="rId13"/>
          <a:srcRect/>
          <a:stretch>
            <a:fillRect/>
          </a:stretch>
        </p:blipFill>
        <p:spPr bwMode="auto">
          <a:xfrm>
            <a:off x="0" y="0"/>
            <a:ext cx="9144000" cy="6858000"/>
          </a:xfrm>
          <a:prstGeom prst="rect">
            <a:avLst/>
          </a:prstGeom>
          <a:noFill/>
          <a:ln w="9525">
            <a:noFill/>
            <a:miter lim="800000"/>
            <a:headEnd/>
            <a:tailEnd/>
          </a:ln>
        </p:spPr>
      </p:pic>
      <p:pic>
        <p:nvPicPr>
          <p:cNvPr id="8" name="Picture 5" descr="logga_ny"/>
          <p:cNvPicPr>
            <a:picLocks noChangeAspect="1" noChangeArrowheads="1"/>
          </p:cNvPicPr>
          <p:nvPr userDrawn="1"/>
        </p:nvPicPr>
        <p:blipFill>
          <a:blip r:embed="rId14"/>
          <a:srcRect/>
          <a:stretch>
            <a:fillRect/>
          </a:stretch>
        </p:blipFill>
        <p:spPr bwMode="auto">
          <a:xfrm>
            <a:off x="0" y="0"/>
            <a:ext cx="1952625" cy="53340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5.xml"/><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1.wmf"/><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3"/>
          </p:nvPr>
        </p:nvSpPr>
        <p:spPr/>
        <p:txBody>
          <a:bodyPr/>
          <a:lstStyle/>
          <a:p>
            <a:r>
              <a:rPr lang="en-US" dirty="0" smtClean="0"/>
              <a:t>Lawson Supply Chain Management</a:t>
            </a:r>
            <a:endParaRPr lang="en-US" dirty="0"/>
          </a:p>
        </p:txBody>
      </p:sp>
      <p:sp>
        <p:nvSpPr>
          <p:cNvPr id="5" name="Text Placeholder 4"/>
          <p:cNvSpPr>
            <a:spLocks noGrp="1"/>
          </p:cNvSpPr>
          <p:nvPr>
            <p:ph type="body" sz="quarter" idx="14"/>
          </p:nvPr>
        </p:nvSpPr>
        <p:spPr>
          <a:xfrm>
            <a:off x="165199" y="5236575"/>
            <a:ext cx="8445401" cy="914400"/>
          </a:xfrm>
        </p:spPr>
        <p:txBody>
          <a:bodyPr>
            <a:normAutofit/>
          </a:bodyPr>
          <a:lstStyle/>
          <a:p>
            <a:r>
              <a:rPr lang="en-US" sz="2400" dirty="0" smtClean="0"/>
              <a:t>Lee Farabaugh, Eric Lott, Tom </a:t>
            </a:r>
            <a:r>
              <a:rPr lang="en-US" sz="2400" dirty="0" err="1" smtClean="0"/>
              <a:t>McLoughlin</a:t>
            </a:r>
            <a:r>
              <a:rPr lang="en-US" sz="2400" dirty="0" smtClean="0"/>
              <a:t>, </a:t>
            </a:r>
            <a:r>
              <a:rPr lang="en-US" sz="2400" dirty="0" err="1" smtClean="0"/>
              <a:t>Ashwini</a:t>
            </a:r>
            <a:r>
              <a:rPr lang="en-US" sz="2400" dirty="0" smtClean="0"/>
              <a:t> </a:t>
            </a:r>
            <a:r>
              <a:rPr lang="en-US" sz="2400" dirty="0" err="1" smtClean="0"/>
              <a:t>Patki</a:t>
            </a:r>
            <a:endParaRPr lang="en-US" sz="24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Scope of Improvement</a:t>
            </a:r>
            <a:endParaRPr lang="en-US" dirty="0"/>
          </a:p>
        </p:txBody>
      </p:sp>
      <p:sp>
        <p:nvSpPr>
          <p:cNvPr id="3" name="Content Placeholder 2"/>
          <p:cNvSpPr>
            <a:spLocks noGrp="1"/>
          </p:cNvSpPr>
          <p:nvPr>
            <p:ph idx="1"/>
          </p:nvPr>
        </p:nvSpPr>
        <p:spPr/>
        <p:txBody>
          <a:bodyPr/>
          <a:lstStyle/>
          <a:p>
            <a:r>
              <a:rPr lang="en-US" dirty="0" smtClean="0"/>
              <a:t>RFID – potential</a:t>
            </a:r>
          </a:p>
          <a:p>
            <a:r>
              <a:rPr lang="en-US" dirty="0" smtClean="0"/>
              <a:t>Visual effects </a:t>
            </a:r>
          </a:p>
          <a:p>
            <a:r>
              <a:rPr lang="en-US" dirty="0" smtClean="0"/>
              <a:t>Ease in ordering specialty items</a:t>
            </a:r>
          </a:p>
          <a:p>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87008" y="274638"/>
            <a:ext cx="8099791" cy="598198"/>
          </a:xfrm>
        </p:spPr>
        <p:txBody>
          <a:bodyPr>
            <a:normAutofit fontScale="90000"/>
          </a:bodyPr>
          <a:lstStyle/>
          <a:p>
            <a:r>
              <a:rPr lang="en-US" dirty="0" smtClean="0"/>
              <a:t>          Is Lawson a Leader  in this field?</a:t>
            </a:r>
            <a:endParaRPr lang="en-US" dirty="0"/>
          </a:p>
        </p:txBody>
      </p:sp>
      <p:sp>
        <p:nvSpPr>
          <p:cNvPr id="5" name="Content Placeholder 4"/>
          <p:cNvSpPr>
            <a:spLocks noGrp="1"/>
          </p:cNvSpPr>
          <p:nvPr>
            <p:ph idx="1"/>
          </p:nvPr>
        </p:nvSpPr>
        <p:spPr/>
        <p:txBody>
          <a:bodyPr/>
          <a:lstStyle/>
          <a:p>
            <a:r>
              <a:rPr lang="en-US" dirty="0" smtClean="0"/>
              <a:t>–60% of the top 50 Integrated Delivery Networks</a:t>
            </a:r>
          </a:p>
          <a:p>
            <a:endParaRPr lang="en-US" dirty="0" smtClean="0"/>
          </a:p>
          <a:p>
            <a:r>
              <a:rPr lang="en-US" dirty="0" smtClean="0"/>
              <a:t>–33% market share (hospitals with 250+ beds)</a:t>
            </a:r>
          </a:p>
          <a:p>
            <a:pPr>
              <a:buNone/>
            </a:pP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Visit to Warehouse</a:t>
            </a:r>
            <a:endParaRPr lang="en-US" dirty="0"/>
          </a:p>
        </p:txBody>
      </p:sp>
      <p:pic>
        <p:nvPicPr>
          <p:cNvPr id="3074" name="Picture 2"/>
          <p:cNvPicPr>
            <a:picLocks noGrp="1" noChangeAspect="1" noChangeArrowheads="1"/>
          </p:cNvPicPr>
          <p:nvPr>
            <p:ph idx="1"/>
          </p:nvPr>
        </p:nvPicPr>
        <p:blipFill>
          <a:blip r:embed="rId3"/>
          <a:srcRect/>
          <a:stretch>
            <a:fillRect/>
          </a:stretch>
        </p:blipFill>
        <p:spPr bwMode="auto">
          <a:xfrm>
            <a:off x="1779587" y="1720056"/>
            <a:ext cx="5715000" cy="4286250"/>
          </a:xfrm>
          <a:prstGeom prst="rect">
            <a:avLst/>
          </a:prstGeom>
          <a:noFill/>
          <a:ln w="9525">
            <a:noFill/>
            <a:miter lim="800000"/>
            <a:headEnd/>
            <a:tailEnd/>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Hi Tech Display </a:t>
            </a:r>
            <a:r>
              <a:rPr lang="en-US" dirty="0" smtClean="0">
                <a:sym typeface="Wingdings" pitchFamily="2" charset="2"/>
              </a:rPr>
              <a:t></a:t>
            </a:r>
            <a:endParaRPr lang="en-US" dirty="0"/>
          </a:p>
        </p:txBody>
      </p:sp>
      <p:pic>
        <p:nvPicPr>
          <p:cNvPr id="4098" name="Picture 2"/>
          <p:cNvPicPr>
            <a:picLocks noGrp="1" noChangeAspect="1" noChangeArrowheads="1"/>
          </p:cNvPicPr>
          <p:nvPr>
            <p:ph sz="half" idx="2"/>
          </p:nvPr>
        </p:nvPicPr>
        <p:blipFill>
          <a:blip r:embed="rId3"/>
          <a:srcRect/>
          <a:stretch>
            <a:fillRect/>
          </a:stretch>
        </p:blipFill>
        <p:spPr bwMode="auto">
          <a:xfrm>
            <a:off x="1070967" y="2174875"/>
            <a:ext cx="2963466" cy="3951288"/>
          </a:xfrm>
          <a:prstGeom prst="rect">
            <a:avLst/>
          </a:prstGeom>
          <a:noFill/>
          <a:ln w="9525">
            <a:noFill/>
            <a:miter lim="800000"/>
            <a:headEnd/>
            <a:tailEnd/>
          </a:ln>
        </p:spPr>
      </p:pic>
      <p:pic>
        <p:nvPicPr>
          <p:cNvPr id="4099" name="Picture 3"/>
          <p:cNvPicPr>
            <a:picLocks noGrp="1" noChangeAspect="1" noChangeArrowheads="1"/>
          </p:cNvPicPr>
          <p:nvPr>
            <p:ph sz="quarter" idx="4"/>
          </p:nvPr>
        </p:nvPicPr>
        <p:blipFill>
          <a:blip r:embed="rId4"/>
          <a:srcRect/>
          <a:stretch>
            <a:fillRect/>
          </a:stretch>
        </p:blipFill>
        <p:spPr bwMode="auto">
          <a:xfrm>
            <a:off x="4781550" y="2686050"/>
            <a:ext cx="3905250" cy="2928938"/>
          </a:xfrm>
          <a:prstGeom prst="rect">
            <a:avLst/>
          </a:prstGeom>
          <a:noFill/>
          <a:ln w="9525">
            <a:noFill/>
            <a:miter lim="800000"/>
            <a:headEnd/>
            <a:tailEnd/>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Data entry to Lawson</a:t>
            </a:r>
            <a:endParaRPr lang="en-US" dirty="0"/>
          </a:p>
        </p:txBody>
      </p:sp>
      <p:grpSp>
        <p:nvGrpSpPr>
          <p:cNvPr id="7" name="Group 6"/>
          <p:cNvGrpSpPr/>
          <p:nvPr/>
        </p:nvGrpSpPr>
        <p:grpSpPr>
          <a:xfrm>
            <a:off x="519988" y="1254968"/>
            <a:ext cx="7683981" cy="5133312"/>
            <a:chOff x="519988" y="1254968"/>
            <a:chExt cx="7683981" cy="5133312"/>
          </a:xfrm>
        </p:grpSpPr>
        <p:sp>
          <p:nvSpPr>
            <p:cNvPr id="8" name="Freeform 7"/>
            <p:cNvSpPr/>
            <p:nvPr/>
          </p:nvSpPr>
          <p:spPr>
            <a:xfrm>
              <a:off x="711730" y="1254968"/>
              <a:ext cx="6884823" cy="1357788"/>
            </a:xfrm>
            <a:custGeom>
              <a:avLst/>
              <a:gdLst>
                <a:gd name="connsiteX0" fmla="*/ 0 w 6884823"/>
                <a:gd name="connsiteY0" fmla="*/ 135779 h 1357788"/>
                <a:gd name="connsiteX1" fmla="*/ 39769 w 6884823"/>
                <a:gd name="connsiteY1" fmla="*/ 39769 h 1357788"/>
                <a:gd name="connsiteX2" fmla="*/ 135779 w 6884823"/>
                <a:gd name="connsiteY2" fmla="*/ 0 h 1357788"/>
                <a:gd name="connsiteX3" fmla="*/ 6749044 w 6884823"/>
                <a:gd name="connsiteY3" fmla="*/ 0 h 1357788"/>
                <a:gd name="connsiteX4" fmla="*/ 6845054 w 6884823"/>
                <a:gd name="connsiteY4" fmla="*/ 39769 h 1357788"/>
                <a:gd name="connsiteX5" fmla="*/ 6884823 w 6884823"/>
                <a:gd name="connsiteY5" fmla="*/ 135779 h 1357788"/>
                <a:gd name="connsiteX6" fmla="*/ 6884823 w 6884823"/>
                <a:gd name="connsiteY6" fmla="*/ 1222009 h 1357788"/>
                <a:gd name="connsiteX7" fmla="*/ 6845054 w 6884823"/>
                <a:gd name="connsiteY7" fmla="*/ 1318019 h 1357788"/>
                <a:gd name="connsiteX8" fmla="*/ 6749044 w 6884823"/>
                <a:gd name="connsiteY8" fmla="*/ 1357788 h 1357788"/>
                <a:gd name="connsiteX9" fmla="*/ 135779 w 6884823"/>
                <a:gd name="connsiteY9" fmla="*/ 1357788 h 1357788"/>
                <a:gd name="connsiteX10" fmla="*/ 39769 w 6884823"/>
                <a:gd name="connsiteY10" fmla="*/ 1318019 h 1357788"/>
                <a:gd name="connsiteX11" fmla="*/ 0 w 6884823"/>
                <a:gd name="connsiteY11" fmla="*/ 1222009 h 1357788"/>
                <a:gd name="connsiteX12" fmla="*/ 0 w 6884823"/>
                <a:gd name="connsiteY12" fmla="*/ 135779 h 1357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884823" h="1357788">
                  <a:moveTo>
                    <a:pt x="0" y="135779"/>
                  </a:moveTo>
                  <a:cubicBezTo>
                    <a:pt x="0" y="99768"/>
                    <a:pt x="14305" y="65232"/>
                    <a:pt x="39769" y="39769"/>
                  </a:cubicBezTo>
                  <a:cubicBezTo>
                    <a:pt x="65233" y="14306"/>
                    <a:pt x="99769" y="0"/>
                    <a:pt x="135779" y="0"/>
                  </a:cubicBezTo>
                  <a:lnTo>
                    <a:pt x="6749044" y="0"/>
                  </a:lnTo>
                  <a:cubicBezTo>
                    <a:pt x="6785055" y="0"/>
                    <a:pt x="6819591" y="14305"/>
                    <a:pt x="6845054" y="39769"/>
                  </a:cubicBezTo>
                  <a:cubicBezTo>
                    <a:pt x="6870517" y="65233"/>
                    <a:pt x="6884823" y="99769"/>
                    <a:pt x="6884823" y="135779"/>
                  </a:cubicBezTo>
                  <a:lnTo>
                    <a:pt x="6884823" y="1222009"/>
                  </a:lnTo>
                  <a:cubicBezTo>
                    <a:pt x="6884823" y="1258020"/>
                    <a:pt x="6870518" y="1292556"/>
                    <a:pt x="6845054" y="1318019"/>
                  </a:cubicBezTo>
                  <a:cubicBezTo>
                    <a:pt x="6819590" y="1343483"/>
                    <a:pt x="6785055" y="1357788"/>
                    <a:pt x="6749044" y="1357788"/>
                  </a:cubicBezTo>
                  <a:lnTo>
                    <a:pt x="135779" y="1357788"/>
                  </a:lnTo>
                  <a:cubicBezTo>
                    <a:pt x="99768" y="1357788"/>
                    <a:pt x="65232" y="1343483"/>
                    <a:pt x="39769" y="1318019"/>
                  </a:cubicBezTo>
                  <a:cubicBezTo>
                    <a:pt x="14306" y="1292555"/>
                    <a:pt x="0" y="1258020"/>
                    <a:pt x="0" y="1222009"/>
                  </a:cubicBezTo>
                  <a:lnTo>
                    <a:pt x="0" y="135779"/>
                  </a:lnTo>
                  <a:close/>
                </a:path>
              </a:pathLst>
            </a:custGeom>
          </p:spPr>
          <p:style>
            <a:lnRef idx="2">
              <a:schemeClr val="lt1">
                <a:hueOff val="0"/>
                <a:satOff val="0"/>
                <a:lumOff val="0"/>
                <a:alphaOff val="0"/>
              </a:schemeClr>
            </a:lnRef>
            <a:fillRef idx="1">
              <a:schemeClr val="accent3">
                <a:hueOff val="0"/>
                <a:satOff val="0"/>
                <a:lumOff val="0"/>
                <a:alphaOff val="0"/>
              </a:schemeClr>
            </a:fillRef>
            <a:effectRef idx="0">
              <a:schemeClr val="accent3">
                <a:hueOff val="0"/>
                <a:satOff val="0"/>
                <a:lumOff val="0"/>
                <a:alphaOff val="0"/>
              </a:schemeClr>
            </a:effectRef>
            <a:fontRef idx="minor">
              <a:schemeClr val="lt1"/>
            </a:fontRef>
          </p:style>
          <p:txBody>
            <a:bodyPr spcFirstLastPara="0" vert="horz" wrap="square" lIns="165498" tIns="165498" rIns="1551122" bIns="165498" numCol="1" spcCol="1270" anchor="ctr" anchorCtr="0">
              <a:noAutofit/>
            </a:bodyPr>
            <a:lstStyle/>
            <a:p>
              <a:pPr lvl="0" algn="l" defTabSz="1466850" rtl="0">
                <a:lnSpc>
                  <a:spcPct val="90000"/>
                </a:lnSpc>
                <a:spcBef>
                  <a:spcPct val="0"/>
                </a:spcBef>
                <a:spcAft>
                  <a:spcPct val="35000"/>
                </a:spcAft>
              </a:pPr>
              <a:r>
                <a:rPr lang="en-US" sz="3300" kern="1200" dirty="0" smtClean="0"/>
                <a:t>Handhelds synched with Lawson</a:t>
              </a:r>
              <a:endParaRPr lang="en-US" sz="3300" kern="1200" dirty="0"/>
            </a:p>
          </p:txBody>
        </p:sp>
        <p:sp>
          <p:nvSpPr>
            <p:cNvPr id="9" name="Freeform 8"/>
            <p:cNvSpPr/>
            <p:nvPr/>
          </p:nvSpPr>
          <p:spPr>
            <a:xfrm>
              <a:off x="1319146" y="2596628"/>
              <a:ext cx="6884823" cy="1052924"/>
            </a:xfrm>
            <a:custGeom>
              <a:avLst/>
              <a:gdLst>
                <a:gd name="connsiteX0" fmla="*/ 0 w 6884823"/>
                <a:gd name="connsiteY0" fmla="*/ 105292 h 1052924"/>
                <a:gd name="connsiteX1" fmla="*/ 30839 w 6884823"/>
                <a:gd name="connsiteY1" fmla="*/ 30839 h 1052924"/>
                <a:gd name="connsiteX2" fmla="*/ 105292 w 6884823"/>
                <a:gd name="connsiteY2" fmla="*/ 0 h 1052924"/>
                <a:gd name="connsiteX3" fmla="*/ 6779531 w 6884823"/>
                <a:gd name="connsiteY3" fmla="*/ 0 h 1052924"/>
                <a:gd name="connsiteX4" fmla="*/ 6853984 w 6884823"/>
                <a:gd name="connsiteY4" fmla="*/ 30839 h 1052924"/>
                <a:gd name="connsiteX5" fmla="*/ 6884823 w 6884823"/>
                <a:gd name="connsiteY5" fmla="*/ 105292 h 1052924"/>
                <a:gd name="connsiteX6" fmla="*/ 6884823 w 6884823"/>
                <a:gd name="connsiteY6" fmla="*/ 947632 h 1052924"/>
                <a:gd name="connsiteX7" fmla="*/ 6853984 w 6884823"/>
                <a:gd name="connsiteY7" fmla="*/ 1022085 h 1052924"/>
                <a:gd name="connsiteX8" fmla="*/ 6779531 w 6884823"/>
                <a:gd name="connsiteY8" fmla="*/ 1052924 h 1052924"/>
                <a:gd name="connsiteX9" fmla="*/ 105292 w 6884823"/>
                <a:gd name="connsiteY9" fmla="*/ 1052924 h 1052924"/>
                <a:gd name="connsiteX10" fmla="*/ 30839 w 6884823"/>
                <a:gd name="connsiteY10" fmla="*/ 1022085 h 1052924"/>
                <a:gd name="connsiteX11" fmla="*/ 0 w 6884823"/>
                <a:gd name="connsiteY11" fmla="*/ 947632 h 1052924"/>
                <a:gd name="connsiteX12" fmla="*/ 0 w 6884823"/>
                <a:gd name="connsiteY12" fmla="*/ 105292 h 10529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884823" h="1052924">
                  <a:moveTo>
                    <a:pt x="0" y="105292"/>
                  </a:moveTo>
                  <a:cubicBezTo>
                    <a:pt x="0" y="77367"/>
                    <a:pt x="11093" y="50585"/>
                    <a:pt x="30839" y="30839"/>
                  </a:cubicBezTo>
                  <a:cubicBezTo>
                    <a:pt x="50585" y="11093"/>
                    <a:pt x="77367" y="0"/>
                    <a:pt x="105292" y="0"/>
                  </a:cubicBezTo>
                  <a:lnTo>
                    <a:pt x="6779531" y="0"/>
                  </a:lnTo>
                  <a:cubicBezTo>
                    <a:pt x="6807456" y="0"/>
                    <a:pt x="6834238" y="11093"/>
                    <a:pt x="6853984" y="30839"/>
                  </a:cubicBezTo>
                  <a:cubicBezTo>
                    <a:pt x="6873730" y="50585"/>
                    <a:pt x="6884823" y="77367"/>
                    <a:pt x="6884823" y="105292"/>
                  </a:cubicBezTo>
                  <a:lnTo>
                    <a:pt x="6884823" y="947632"/>
                  </a:lnTo>
                  <a:cubicBezTo>
                    <a:pt x="6884823" y="975557"/>
                    <a:pt x="6873730" y="1002339"/>
                    <a:pt x="6853984" y="1022085"/>
                  </a:cubicBezTo>
                  <a:cubicBezTo>
                    <a:pt x="6834238" y="1041831"/>
                    <a:pt x="6807456" y="1052924"/>
                    <a:pt x="6779531" y="1052924"/>
                  </a:cubicBezTo>
                  <a:lnTo>
                    <a:pt x="105292" y="1052924"/>
                  </a:lnTo>
                  <a:cubicBezTo>
                    <a:pt x="77367" y="1052924"/>
                    <a:pt x="50585" y="1041831"/>
                    <a:pt x="30839" y="1022085"/>
                  </a:cubicBezTo>
                  <a:cubicBezTo>
                    <a:pt x="11093" y="1002339"/>
                    <a:pt x="0" y="975557"/>
                    <a:pt x="0" y="947632"/>
                  </a:cubicBezTo>
                  <a:lnTo>
                    <a:pt x="0" y="105292"/>
                  </a:lnTo>
                  <a:close/>
                </a:path>
              </a:pathLst>
            </a:custGeom>
          </p:spPr>
          <p:style>
            <a:lnRef idx="2">
              <a:schemeClr val="lt1">
                <a:hueOff val="0"/>
                <a:satOff val="0"/>
                <a:lumOff val="0"/>
                <a:alphaOff val="0"/>
              </a:schemeClr>
            </a:lnRef>
            <a:fillRef idx="1">
              <a:schemeClr val="accent3">
                <a:hueOff val="5625132"/>
                <a:satOff val="-8440"/>
                <a:lumOff val="-1373"/>
                <a:alphaOff val="0"/>
              </a:schemeClr>
            </a:fillRef>
            <a:effectRef idx="0">
              <a:schemeClr val="accent3">
                <a:hueOff val="5625132"/>
                <a:satOff val="-8440"/>
                <a:lumOff val="-1373"/>
                <a:alphaOff val="0"/>
              </a:schemeClr>
            </a:effectRef>
            <a:fontRef idx="minor">
              <a:schemeClr val="lt1"/>
            </a:fontRef>
          </p:style>
          <p:txBody>
            <a:bodyPr spcFirstLastPara="0" vert="horz" wrap="square" lIns="156569" tIns="156569" rIns="1646616" bIns="156569" numCol="1" spcCol="1270" anchor="ctr" anchorCtr="0">
              <a:noAutofit/>
            </a:bodyPr>
            <a:lstStyle/>
            <a:p>
              <a:pPr lvl="0" algn="l" defTabSz="1466850" rtl="0">
                <a:lnSpc>
                  <a:spcPct val="90000"/>
                </a:lnSpc>
                <a:spcBef>
                  <a:spcPct val="0"/>
                </a:spcBef>
                <a:spcAft>
                  <a:spcPct val="35000"/>
                </a:spcAft>
              </a:pPr>
              <a:r>
                <a:rPr lang="en-US" sz="3300" kern="1200" dirty="0" smtClean="0"/>
                <a:t>Lawson system auto ordering</a:t>
              </a:r>
              <a:endParaRPr lang="en-US" sz="3300" kern="1200" dirty="0"/>
            </a:p>
          </p:txBody>
        </p:sp>
        <p:sp>
          <p:nvSpPr>
            <p:cNvPr id="10" name="Freeform 9"/>
            <p:cNvSpPr/>
            <p:nvPr/>
          </p:nvSpPr>
          <p:spPr>
            <a:xfrm>
              <a:off x="519988" y="3649552"/>
              <a:ext cx="6884823" cy="2738728"/>
            </a:xfrm>
            <a:custGeom>
              <a:avLst/>
              <a:gdLst>
                <a:gd name="connsiteX0" fmla="*/ 0 w 6884823"/>
                <a:gd name="connsiteY0" fmla="*/ 273873 h 2738728"/>
                <a:gd name="connsiteX1" fmla="*/ 80216 w 6884823"/>
                <a:gd name="connsiteY1" fmla="*/ 80216 h 2738728"/>
                <a:gd name="connsiteX2" fmla="*/ 273874 w 6884823"/>
                <a:gd name="connsiteY2" fmla="*/ 1 h 2738728"/>
                <a:gd name="connsiteX3" fmla="*/ 6610950 w 6884823"/>
                <a:gd name="connsiteY3" fmla="*/ 0 h 2738728"/>
                <a:gd name="connsiteX4" fmla="*/ 6804607 w 6884823"/>
                <a:gd name="connsiteY4" fmla="*/ 80216 h 2738728"/>
                <a:gd name="connsiteX5" fmla="*/ 6884822 w 6884823"/>
                <a:gd name="connsiteY5" fmla="*/ 273874 h 2738728"/>
                <a:gd name="connsiteX6" fmla="*/ 6884823 w 6884823"/>
                <a:gd name="connsiteY6" fmla="*/ 2464855 h 2738728"/>
                <a:gd name="connsiteX7" fmla="*/ 6804607 w 6884823"/>
                <a:gd name="connsiteY7" fmla="*/ 2658513 h 2738728"/>
                <a:gd name="connsiteX8" fmla="*/ 6610949 w 6884823"/>
                <a:gd name="connsiteY8" fmla="*/ 2738728 h 2738728"/>
                <a:gd name="connsiteX9" fmla="*/ 273873 w 6884823"/>
                <a:gd name="connsiteY9" fmla="*/ 2738728 h 2738728"/>
                <a:gd name="connsiteX10" fmla="*/ 80216 w 6884823"/>
                <a:gd name="connsiteY10" fmla="*/ 2658512 h 2738728"/>
                <a:gd name="connsiteX11" fmla="*/ 1 w 6884823"/>
                <a:gd name="connsiteY11" fmla="*/ 2464854 h 2738728"/>
                <a:gd name="connsiteX12" fmla="*/ 0 w 6884823"/>
                <a:gd name="connsiteY12" fmla="*/ 273873 h 27387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884823" h="2738728">
                  <a:moveTo>
                    <a:pt x="0" y="273873"/>
                  </a:moveTo>
                  <a:cubicBezTo>
                    <a:pt x="0" y="201237"/>
                    <a:pt x="28855" y="131577"/>
                    <a:pt x="80216" y="80216"/>
                  </a:cubicBezTo>
                  <a:cubicBezTo>
                    <a:pt x="131577" y="28855"/>
                    <a:pt x="201238" y="1"/>
                    <a:pt x="273874" y="1"/>
                  </a:cubicBezTo>
                  <a:lnTo>
                    <a:pt x="6610950" y="0"/>
                  </a:lnTo>
                  <a:cubicBezTo>
                    <a:pt x="6683586" y="0"/>
                    <a:pt x="6753246" y="28855"/>
                    <a:pt x="6804607" y="80216"/>
                  </a:cubicBezTo>
                  <a:cubicBezTo>
                    <a:pt x="6855968" y="131577"/>
                    <a:pt x="6884822" y="201238"/>
                    <a:pt x="6884822" y="273874"/>
                  </a:cubicBezTo>
                  <a:cubicBezTo>
                    <a:pt x="6884822" y="1004201"/>
                    <a:pt x="6884823" y="1734528"/>
                    <a:pt x="6884823" y="2464855"/>
                  </a:cubicBezTo>
                  <a:cubicBezTo>
                    <a:pt x="6884823" y="2537491"/>
                    <a:pt x="6855969" y="2607151"/>
                    <a:pt x="6804607" y="2658513"/>
                  </a:cubicBezTo>
                  <a:cubicBezTo>
                    <a:pt x="6753246" y="2709874"/>
                    <a:pt x="6683585" y="2738729"/>
                    <a:pt x="6610949" y="2738728"/>
                  </a:cubicBezTo>
                  <a:lnTo>
                    <a:pt x="273873" y="2738728"/>
                  </a:lnTo>
                  <a:cubicBezTo>
                    <a:pt x="201237" y="2738728"/>
                    <a:pt x="131577" y="2709874"/>
                    <a:pt x="80216" y="2658512"/>
                  </a:cubicBezTo>
                  <a:cubicBezTo>
                    <a:pt x="28855" y="2607151"/>
                    <a:pt x="1" y="2537490"/>
                    <a:pt x="1" y="2464854"/>
                  </a:cubicBezTo>
                  <a:cubicBezTo>
                    <a:pt x="1" y="1734527"/>
                    <a:pt x="0" y="1004200"/>
                    <a:pt x="0" y="273873"/>
                  </a:cubicBezTo>
                  <a:close/>
                </a:path>
              </a:pathLst>
            </a:custGeom>
          </p:spPr>
          <p:style>
            <a:lnRef idx="2">
              <a:schemeClr val="lt1">
                <a:hueOff val="0"/>
                <a:satOff val="0"/>
                <a:lumOff val="0"/>
                <a:alphaOff val="0"/>
              </a:schemeClr>
            </a:lnRef>
            <a:fillRef idx="1">
              <a:schemeClr val="accent3">
                <a:hueOff val="11250264"/>
                <a:satOff val="-16880"/>
                <a:lumOff val="-2745"/>
                <a:alphaOff val="0"/>
              </a:schemeClr>
            </a:fillRef>
            <a:effectRef idx="0">
              <a:schemeClr val="accent3">
                <a:hueOff val="11250264"/>
                <a:satOff val="-16880"/>
                <a:lumOff val="-2745"/>
                <a:alphaOff val="0"/>
              </a:schemeClr>
            </a:effectRef>
            <a:fontRef idx="minor">
              <a:schemeClr val="lt1"/>
            </a:fontRef>
          </p:style>
          <p:txBody>
            <a:bodyPr spcFirstLastPara="0" vert="horz" wrap="square" lIns="171655" tIns="171655" rIns="1661702" bIns="171655" numCol="1" spcCol="1270" anchor="ctr" anchorCtr="0">
              <a:noAutofit/>
            </a:bodyPr>
            <a:lstStyle/>
            <a:p>
              <a:pPr lvl="0" algn="l" defTabSz="1066800" rtl="0">
                <a:lnSpc>
                  <a:spcPct val="90000"/>
                </a:lnSpc>
                <a:spcBef>
                  <a:spcPct val="0"/>
                </a:spcBef>
                <a:spcAft>
                  <a:spcPct val="35000"/>
                </a:spcAft>
              </a:pPr>
              <a:r>
                <a:rPr lang="en-US" sz="2400" kern="1200" dirty="0" smtClean="0"/>
                <a:t>Manual order by entering either the Lawson number, or a shopping paradigm to search the product catalog or use templates based on common product sets to place standard orders.</a:t>
              </a:r>
              <a:endParaRPr lang="en-US" sz="2400" kern="1200" dirty="0"/>
            </a:p>
          </p:txBody>
        </p:sp>
      </p:grpSp>
      <p:pic>
        <p:nvPicPr>
          <p:cNvPr id="2050" name="Picture 2"/>
          <p:cNvPicPr>
            <a:picLocks noChangeAspect="1" noChangeArrowheads="1"/>
          </p:cNvPicPr>
          <p:nvPr/>
        </p:nvPicPr>
        <p:blipFill>
          <a:blip r:embed="rId3"/>
          <a:srcRect/>
          <a:stretch>
            <a:fillRect/>
          </a:stretch>
        </p:blipFill>
        <p:spPr bwMode="auto">
          <a:xfrm>
            <a:off x="7167953" y="587628"/>
            <a:ext cx="1518846" cy="2025128"/>
          </a:xfrm>
          <a:prstGeom prst="rect">
            <a:avLst/>
          </a:prstGeom>
          <a:noFill/>
          <a:ln w="9525">
            <a:noFill/>
            <a:miter lim="800000"/>
            <a:headEnd/>
            <a:tailEnd/>
          </a:ln>
        </p:spPr>
      </p:pic>
      <p:pic>
        <p:nvPicPr>
          <p:cNvPr id="2051" name="Picture 3"/>
          <p:cNvPicPr>
            <a:picLocks noChangeAspect="1" noChangeArrowheads="1"/>
          </p:cNvPicPr>
          <p:nvPr/>
        </p:nvPicPr>
        <p:blipFill>
          <a:blip r:embed="rId4"/>
          <a:srcRect/>
          <a:stretch>
            <a:fillRect/>
          </a:stretch>
        </p:blipFill>
        <p:spPr bwMode="auto">
          <a:xfrm>
            <a:off x="5219699" y="3649552"/>
            <a:ext cx="3467100" cy="2600325"/>
          </a:xfrm>
          <a:prstGeom prst="rect">
            <a:avLst/>
          </a:prstGeom>
          <a:noFill/>
          <a:ln w="9525">
            <a:noFill/>
            <a:miter lim="800000"/>
            <a:headEnd/>
            <a:tailEnd/>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mtClean="0"/>
              <a:t>Handheld Form View</a:t>
            </a:r>
            <a:endParaRPr lang="en-US"/>
          </a:p>
        </p:txBody>
      </p:sp>
      <p:pic>
        <p:nvPicPr>
          <p:cNvPr id="2050" name="Picture 2"/>
          <p:cNvPicPr>
            <a:picLocks noGrp="1" noChangeAspect="1" noChangeArrowheads="1"/>
          </p:cNvPicPr>
          <p:nvPr>
            <p:ph sz="half" idx="2"/>
          </p:nvPr>
        </p:nvPicPr>
        <p:blipFill>
          <a:blip r:embed="rId2"/>
          <a:srcRect/>
          <a:stretch>
            <a:fillRect/>
          </a:stretch>
        </p:blipFill>
        <p:spPr bwMode="auto">
          <a:xfrm>
            <a:off x="608013" y="2195198"/>
            <a:ext cx="3889375" cy="3910641"/>
          </a:xfrm>
          <a:prstGeom prst="rect">
            <a:avLst/>
          </a:prstGeom>
          <a:noFill/>
          <a:ln w="9525">
            <a:noFill/>
            <a:miter lim="800000"/>
            <a:headEnd/>
            <a:tailEnd/>
          </a:ln>
        </p:spPr>
      </p:pic>
      <p:pic>
        <p:nvPicPr>
          <p:cNvPr id="2051" name="Picture 3"/>
          <p:cNvPicPr>
            <a:picLocks noGrp="1" noChangeAspect="1" noChangeArrowheads="1"/>
          </p:cNvPicPr>
          <p:nvPr>
            <p:ph sz="quarter" idx="4"/>
          </p:nvPr>
        </p:nvPicPr>
        <p:blipFill>
          <a:blip r:embed="rId3"/>
          <a:srcRect/>
          <a:stretch>
            <a:fillRect/>
          </a:stretch>
        </p:blipFill>
        <p:spPr bwMode="auto">
          <a:xfrm>
            <a:off x="4895825" y="2174875"/>
            <a:ext cx="3676699" cy="3951288"/>
          </a:xfrm>
          <a:prstGeom prst="rect">
            <a:avLst/>
          </a:prstGeom>
          <a:noFill/>
          <a:ln w="9525">
            <a:noFill/>
            <a:miter lim="800000"/>
            <a:headEnd/>
            <a:tailEnd/>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What happens to data?</a:t>
            </a:r>
            <a:endParaRPr lang="en-US" dirty="0"/>
          </a:p>
        </p:txBody>
      </p:sp>
      <p:graphicFrame>
        <p:nvGraphicFramePr>
          <p:cNvPr id="4" name="Content Placeholder 3"/>
          <p:cNvGraphicFramePr>
            <a:graphicFrameLocks noGrp="1"/>
          </p:cNvGraphicFramePr>
          <p:nvPr>
            <p:ph idx="1"/>
          </p:nvPr>
        </p:nvGraphicFramePr>
        <p:xfrm>
          <a:off x="587008" y="1600200"/>
          <a:ext cx="8099792"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System Interface</a:t>
            </a:r>
            <a:endParaRPr lang="en-US" dirty="0"/>
          </a:p>
        </p:txBody>
      </p:sp>
      <p:graphicFrame>
        <p:nvGraphicFramePr>
          <p:cNvPr id="4" name="Content Placeholder 3"/>
          <p:cNvGraphicFramePr>
            <a:graphicFrameLocks noGrp="1"/>
          </p:cNvGraphicFramePr>
          <p:nvPr>
            <p:ph idx="1"/>
          </p:nvPr>
        </p:nvGraphicFramePr>
        <p:xfrm>
          <a:off x="587375" y="1600200"/>
          <a:ext cx="8099425"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Users</a:t>
            </a:r>
            <a:endParaRPr lang="en-US" dirty="0"/>
          </a:p>
        </p:txBody>
      </p:sp>
      <p:sp>
        <p:nvSpPr>
          <p:cNvPr id="3" name="Content Placeholder 2"/>
          <p:cNvSpPr>
            <a:spLocks noGrp="1"/>
          </p:cNvSpPr>
          <p:nvPr>
            <p:ph idx="1"/>
          </p:nvPr>
        </p:nvSpPr>
        <p:spPr/>
        <p:txBody>
          <a:bodyPr>
            <a:normAutofit/>
          </a:bodyPr>
          <a:lstStyle/>
          <a:p>
            <a:pPr>
              <a:buNone/>
            </a:pPr>
            <a:r>
              <a:rPr lang="en-US" dirty="0" smtClean="0"/>
              <a:t>Support Services Department (SSD) employees:</a:t>
            </a:r>
          </a:p>
          <a:p>
            <a:pPr>
              <a:buFont typeface="Arial" pitchFamily="34" charset="0"/>
              <a:buChar char="•"/>
            </a:pPr>
            <a:r>
              <a:rPr lang="en-US" dirty="0" smtClean="0"/>
              <a:t>workers who receive and scan packages from Cardinal</a:t>
            </a:r>
          </a:p>
          <a:p>
            <a:pPr>
              <a:buFont typeface="Arial" pitchFamily="34" charset="0"/>
              <a:buChar char="•"/>
            </a:pPr>
            <a:r>
              <a:rPr lang="en-US" dirty="0" smtClean="0"/>
              <a:t>the major distributor of supplies to the medical center  </a:t>
            </a:r>
          </a:p>
          <a:p>
            <a:pPr>
              <a:buFont typeface="Arial" pitchFamily="34" charset="0"/>
              <a:buChar char="•"/>
            </a:pPr>
            <a:r>
              <a:rPr lang="en-US" dirty="0" smtClean="0"/>
              <a:t>supply clerks who manage paper packing slips for materials from FedEx and UPS  and</a:t>
            </a:r>
          </a:p>
          <a:p>
            <a:pPr>
              <a:buFont typeface="Arial" pitchFamily="34" charset="0"/>
              <a:buChar char="•"/>
            </a:pPr>
            <a:r>
              <a:rPr lang="en-US" dirty="0" smtClean="0"/>
              <a:t>other shippers</a:t>
            </a:r>
          </a:p>
          <a:p>
            <a:endParaRPr lang="en-US" dirty="0"/>
          </a:p>
        </p:txBody>
      </p:sp>
    </p:spTree>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Ease of operation</a:t>
            </a:r>
            <a:endParaRPr lang="en-US" dirty="0"/>
          </a:p>
        </p:txBody>
      </p:sp>
      <p:sp>
        <p:nvSpPr>
          <p:cNvPr id="3" name="Content Placeholder 2"/>
          <p:cNvSpPr>
            <a:spLocks noGrp="1"/>
          </p:cNvSpPr>
          <p:nvPr>
            <p:ph idx="1"/>
          </p:nvPr>
        </p:nvSpPr>
        <p:spPr/>
        <p:txBody>
          <a:bodyPr>
            <a:normAutofit/>
          </a:bodyPr>
          <a:lstStyle/>
          <a:p>
            <a:r>
              <a:rPr lang="en-US" dirty="0" smtClean="0"/>
              <a:t>Accessibility</a:t>
            </a:r>
          </a:p>
          <a:p>
            <a:r>
              <a:rPr lang="en-US" dirty="0" smtClean="0"/>
              <a:t>Flexibility</a:t>
            </a:r>
          </a:p>
          <a:p>
            <a:r>
              <a:rPr lang="en-US" dirty="0" smtClean="0"/>
              <a:t>Timely delivery</a:t>
            </a:r>
          </a:p>
          <a:p>
            <a:r>
              <a:rPr lang="en-US" dirty="0" smtClean="0"/>
              <a:t>UNSPSC codes: </a:t>
            </a:r>
          </a:p>
          <a:p>
            <a:r>
              <a:rPr lang="en-US" dirty="0" smtClean="0"/>
              <a:t>No special degree/ certification required</a:t>
            </a:r>
          </a:p>
          <a:p>
            <a:r>
              <a:rPr lang="en-US" dirty="0" smtClean="0"/>
              <a:t>Comparatively shorter training</a:t>
            </a:r>
          </a:p>
          <a:p>
            <a:r>
              <a:rPr lang="en-US" dirty="0" smtClean="0"/>
              <a:t>Better reports</a:t>
            </a:r>
          </a:p>
          <a:p>
            <a:endParaRPr lang="en-US" dirty="0" smtClean="0"/>
          </a:p>
          <a:p>
            <a:endParaRPr lang="en-US" dirty="0"/>
          </a:p>
        </p:txBody>
      </p:sp>
      <p:pic>
        <p:nvPicPr>
          <p:cNvPr id="1026" name="Picture 2" descr="C:\Documents and Settings\ashu-amit\Local Settings\Temporary Internet Files\Content.IE5\5JNZHXCQ\MCj04352780000[1].wmf"/>
          <p:cNvPicPr>
            <a:picLocks noChangeAspect="1" noChangeArrowheads="1"/>
          </p:cNvPicPr>
          <p:nvPr/>
        </p:nvPicPr>
        <p:blipFill>
          <a:blip r:embed="rId3"/>
          <a:srcRect/>
          <a:stretch>
            <a:fillRect/>
          </a:stretch>
        </p:blipFill>
        <p:spPr bwMode="auto">
          <a:xfrm>
            <a:off x="4253186" y="3207823"/>
            <a:ext cx="1394372" cy="967346"/>
          </a:xfrm>
          <a:prstGeom prst="rect">
            <a:avLst/>
          </a:prstGeom>
          <a:noFill/>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210</TotalTime>
  <Words>1028</Words>
  <Application>Microsoft Office PowerPoint</Application>
  <PresentationFormat>On-screen Show (4:3)</PresentationFormat>
  <Paragraphs>65</Paragraphs>
  <Slides>11</Slides>
  <Notes>8</Notes>
  <HiddenSlides>1</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Office Theme</vt:lpstr>
      <vt:lpstr>Slide 1</vt:lpstr>
      <vt:lpstr>Visit to Warehouse</vt:lpstr>
      <vt:lpstr>Hi Tech Display </vt:lpstr>
      <vt:lpstr>Data entry to Lawson</vt:lpstr>
      <vt:lpstr>Handheld Form View</vt:lpstr>
      <vt:lpstr>What happens to data?</vt:lpstr>
      <vt:lpstr>System Interface</vt:lpstr>
      <vt:lpstr>Users</vt:lpstr>
      <vt:lpstr>Ease of operation</vt:lpstr>
      <vt:lpstr>Scope of Improvement</vt:lpstr>
      <vt:lpstr>          Is Lawson a Leader  in this field?</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Lee Farabaugh</dc:creator>
  <cp:lastModifiedBy>ashu-amit</cp:lastModifiedBy>
  <cp:revision>75</cp:revision>
  <dcterms:created xsi:type="dcterms:W3CDTF">2010-02-12T19:26:47Z</dcterms:created>
  <dcterms:modified xsi:type="dcterms:W3CDTF">2010-02-13T20:59:55Z</dcterms:modified>
</cp:coreProperties>
</file>